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exen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exend-bold.fntdata"/><Relationship Id="rId16"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51f6b50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51f6b50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551f6b50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551f6b50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7d432b6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7d432b6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7d432b63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7d432b63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51f6b50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51f6b50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51f6b502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51f6b502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678876c7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678876c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74923ab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74923ab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678876c7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678876c7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ithub.com/9trocode/Localhost-Multi-tenancy-In-Kubernetes" TargetMode="External"/><Relationship Id="rId4" Type="http://schemas.openxmlformats.org/officeDocument/2006/relationships/hyperlink" Target="https://github.com/9trocode/Localhost-Multi-tenancy-In-Kubernetes/tree/main/namespace-based" TargetMode="External"/><Relationship Id="rId5" Type="http://schemas.openxmlformats.org/officeDocument/2006/relationships/hyperlink" Target="https://github.com/9trocode/Localhost-Multi-tenancy-In-Kubernetes/tree/main/virtual-cluster" TargetMode="External"/><Relationship Id="rId6" Type="http://schemas.openxmlformats.org/officeDocument/2006/relationships/image" Target="../media/image6.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kubernetes.io/blog/2021/04/15/three-tenancy-models-for-kubernetes/" TargetMode="External"/><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github.com/loft-sh/kiosk" TargetMode="External"/><Relationship Id="rId4" Type="http://schemas.openxmlformats.org/officeDocument/2006/relationships/hyperlink" Target="https://github.com/kubewharf/kubezoo" TargetMode="External"/><Relationship Id="rId5" Type="http://schemas.openxmlformats.org/officeDocument/2006/relationships/hyperlink" Target="https://capsule.clastix.io/" TargetMode="External"/><Relationship Id="rId6" Type="http://schemas.openxmlformats.org/officeDocument/2006/relationships/image" Target="../media/image6.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cluster-api.sigs.k8s.io/" TargetMode="External"/><Relationship Id="rId4" Type="http://schemas.openxmlformats.org/officeDocument/2006/relationships/hyperlink" Target="https://cluster-api.sigs.k8s.io/" TargetMode="External"/><Relationship Id="rId11" Type="http://schemas.openxmlformats.org/officeDocument/2006/relationships/image" Target="../media/image5.png"/><Relationship Id="rId10" Type="http://schemas.openxmlformats.org/officeDocument/2006/relationships/image" Target="../media/image6.png"/><Relationship Id="rId9" Type="http://schemas.openxmlformats.org/officeDocument/2006/relationships/hyperlink" Target="https://capsule.clastix.io/docs/general/proxy/" TargetMode="External"/><Relationship Id="rId5" Type="http://schemas.openxmlformats.org/officeDocument/2006/relationships/hyperlink" Target="https://www.vcluster.com/" TargetMode="External"/><Relationship Id="rId6" Type="http://schemas.openxmlformats.org/officeDocument/2006/relationships/hyperlink" Target="https://kamaji.clastix.io/" TargetMode="External"/><Relationship Id="rId7" Type="http://schemas.openxmlformats.org/officeDocument/2006/relationships/hyperlink" Target="https://gardener.cloud/" TargetMode="External"/><Relationship Id="rId8" Type="http://schemas.openxmlformats.org/officeDocument/2006/relationships/hyperlink" Target="https://github.com/openshift/hypershif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thub.com/coredns/policy" TargetMode="External"/><Relationship Id="rId4" Type="http://schemas.openxmlformats.org/officeDocument/2006/relationships/hyperlink" Target="https://github.com/coredns/policy" TargetMode="External"/><Relationship Id="rId11" Type="http://schemas.openxmlformats.org/officeDocument/2006/relationships/hyperlink" Target="https://github.com/Mirantis/virtlet" TargetMode="External"/><Relationship Id="rId10" Type="http://schemas.openxmlformats.org/officeDocument/2006/relationships/hyperlink" Target="https://github.com/firecracker-microvm/firecracker-containerd" TargetMode="External"/><Relationship Id="rId12" Type="http://schemas.openxmlformats.org/officeDocument/2006/relationships/image" Target="../media/image6.png"/><Relationship Id="rId9" Type="http://schemas.openxmlformats.org/officeDocument/2006/relationships/hyperlink" Target="https://github.com/firecracker-microvm/firecracker-containerd" TargetMode="External"/><Relationship Id="rId5" Type="http://schemas.openxmlformats.org/officeDocument/2006/relationships/hyperlink" Target="https://github.com/open-policy-agent/gatekeeper-library" TargetMode="External"/><Relationship Id="rId6" Type="http://schemas.openxmlformats.org/officeDocument/2006/relationships/hyperlink" Target="https://gvisor.dev/" TargetMode="External"/><Relationship Id="rId7" Type="http://schemas.openxmlformats.org/officeDocument/2006/relationships/hyperlink" Target="https://gvisor.dev/" TargetMode="External"/><Relationship Id="rId8" Type="http://schemas.openxmlformats.org/officeDocument/2006/relationships/hyperlink" Target="https://katacontainers.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67B444"/>
                </a:solidFill>
                <a:latin typeface="Lexend"/>
                <a:ea typeface="Lexend"/>
                <a:cs typeface="Lexend"/>
                <a:sym typeface="Lexend"/>
              </a:rPr>
              <a:t>Multitenancy in Kubernetes</a:t>
            </a:r>
            <a:endParaRPr b="1">
              <a:solidFill>
                <a:srgbClr val="67B444"/>
              </a:solidFill>
              <a:latin typeface="Lexend"/>
              <a:ea typeface="Lexend"/>
              <a:cs typeface="Lexend"/>
              <a:sym typeface="Lexen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latin typeface="Lexend"/>
                <a:ea typeface="Lexend"/>
                <a:cs typeface="Lexend"/>
                <a:sym typeface="Lexend"/>
              </a:rPr>
              <a:t>Multi-tenancy in Kubernetes is sharing a single cluster among multiple users, teams, or applications while maintaining isolation and security.</a:t>
            </a:r>
            <a:endParaRPr>
              <a:latin typeface="Lexend"/>
              <a:ea typeface="Lexend"/>
              <a:cs typeface="Lexend"/>
              <a:sym typeface="Lexend"/>
            </a:endParaRPr>
          </a:p>
        </p:txBody>
      </p:sp>
      <p:pic>
        <p:nvPicPr>
          <p:cNvPr id="56" name="Google Shape;56;p13"/>
          <p:cNvPicPr preferRelativeResize="0"/>
          <p:nvPr/>
        </p:nvPicPr>
        <p:blipFill>
          <a:blip r:embed="rId3">
            <a:alphaModFix/>
          </a:blip>
          <a:stretch>
            <a:fillRect/>
          </a:stretch>
        </p:blipFill>
        <p:spPr>
          <a:xfrm>
            <a:off x="252368" y="0"/>
            <a:ext cx="1589975" cy="792600"/>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4294967295" type="subTitle"/>
          </p:nvPr>
        </p:nvSpPr>
        <p:spPr>
          <a:xfrm>
            <a:off x="331350" y="1258525"/>
            <a:ext cx="5067000" cy="333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605"/>
              <a:buNone/>
            </a:pPr>
            <a:r>
              <a:rPr lang="en" sz="1290" u="sng">
                <a:solidFill>
                  <a:schemeClr val="hlink"/>
                </a:solidFill>
                <a:latin typeface="Lexend"/>
                <a:ea typeface="Lexend"/>
                <a:cs typeface="Lexend"/>
                <a:sym typeface="Lexend"/>
                <a:hlinkClick r:id="rId3"/>
              </a:rPr>
              <a:t>Localhost-Multi-tenancy-In-Kubernetes (Github)</a:t>
            </a:r>
            <a:endParaRPr sz="1900"/>
          </a:p>
          <a:p>
            <a:pPr indent="0" lvl="0" marL="0" rtl="0" algn="l">
              <a:lnSpc>
                <a:spcPct val="115000"/>
              </a:lnSpc>
              <a:spcBef>
                <a:spcPts val="1200"/>
              </a:spcBef>
              <a:spcAft>
                <a:spcPts val="0"/>
              </a:spcAft>
              <a:buSzPts val="605"/>
              <a:buNone/>
            </a:pPr>
            <a:r>
              <a:rPr lang="en" sz="1290" u="sng">
                <a:solidFill>
                  <a:schemeClr val="hlink"/>
                </a:solidFill>
                <a:latin typeface="Lexend"/>
                <a:ea typeface="Lexend"/>
                <a:cs typeface="Lexend"/>
                <a:sym typeface="Lexend"/>
                <a:hlinkClick r:id="rId4"/>
              </a:rPr>
              <a:t>Localhost-Multi-tenancy-In-Kubernetes (Namespace Based)</a:t>
            </a:r>
            <a:br>
              <a:rPr lang="en" sz="1290">
                <a:latin typeface="Lexend"/>
                <a:ea typeface="Lexend"/>
                <a:cs typeface="Lexend"/>
                <a:sym typeface="Lexend"/>
              </a:rPr>
            </a:br>
            <a:r>
              <a:rPr lang="en" sz="1290" u="sng">
                <a:solidFill>
                  <a:schemeClr val="hlink"/>
                </a:solidFill>
                <a:latin typeface="Lexend"/>
                <a:ea typeface="Lexend"/>
                <a:cs typeface="Lexend"/>
                <a:sym typeface="Lexend"/>
                <a:hlinkClick r:id="rId5"/>
              </a:rPr>
              <a:t>Localhost-Multi-tenancy-In-Kubernetes (Virtual Clusters)</a:t>
            </a:r>
            <a:endParaRPr sz="1290">
              <a:latin typeface="Lexend"/>
              <a:ea typeface="Lexend"/>
              <a:cs typeface="Lexend"/>
              <a:sym typeface="Lexend"/>
            </a:endParaRPr>
          </a:p>
          <a:p>
            <a:pPr indent="0" lvl="0" marL="0" rtl="0" algn="l">
              <a:lnSpc>
                <a:spcPct val="105000"/>
              </a:lnSpc>
              <a:spcBef>
                <a:spcPts val="1200"/>
              </a:spcBef>
              <a:spcAft>
                <a:spcPts val="1200"/>
              </a:spcAft>
              <a:buSzPts val="605"/>
              <a:buNone/>
            </a:pPr>
            <a:r>
              <a:rPr lang="en" sz="1290">
                <a:latin typeface="Lexend"/>
                <a:ea typeface="Lexend"/>
                <a:cs typeface="Lexend"/>
                <a:sym typeface="Lexend"/>
              </a:rPr>
              <a:t>This repository contains examples demonstrating various methods for implementing multi-tenancy in Kubernetes. These examples are based on approaches discussed in the associated talk, providing practical implementations of the concepts presented. </a:t>
            </a:r>
            <a:br>
              <a:rPr lang="en" sz="1290">
                <a:latin typeface="Lexend"/>
                <a:ea typeface="Lexend"/>
                <a:cs typeface="Lexend"/>
                <a:sym typeface="Lexend"/>
              </a:rPr>
            </a:br>
            <a:br>
              <a:rPr lang="en" sz="1290">
                <a:latin typeface="Lexend"/>
                <a:ea typeface="Lexend"/>
                <a:cs typeface="Lexend"/>
                <a:sym typeface="Lexend"/>
              </a:rPr>
            </a:br>
            <a:r>
              <a:rPr lang="en" sz="1290">
                <a:latin typeface="Lexend"/>
                <a:ea typeface="Lexend"/>
                <a:cs typeface="Lexend"/>
                <a:sym typeface="Lexend"/>
              </a:rPr>
              <a:t>By exploring these examples, developers, devops engineers and system administrators can gain hands-on experience with different multi-tenancy strategies to use in Kubernetes environments.</a:t>
            </a:r>
            <a:endParaRPr sz="1290">
              <a:latin typeface="Lexend"/>
              <a:ea typeface="Lexend"/>
              <a:cs typeface="Lexend"/>
              <a:sym typeface="Lexend"/>
            </a:endParaRPr>
          </a:p>
        </p:txBody>
      </p:sp>
      <p:sp>
        <p:nvSpPr>
          <p:cNvPr id="137" name="Google Shape;137;p22"/>
          <p:cNvSpPr txBox="1"/>
          <p:nvPr>
            <p:ph idx="4294967295" type="title"/>
          </p:nvPr>
        </p:nvSpPr>
        <p:spPr>
          <a:xfrm>
            <a:off x="305400" y="425950"/>
            <a:ext cx="4174200" cy="5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67B444"/>
                </a:solidFill>
                <a:latin typeface="Lexend"/>
                <a:ea typeface="Lexend"/>
                <a:cs typeface="Lexend"/>
                <a:sym typeface="Lexend"/>
              </a:rPr>
              <a:t>Any Questions ?</a:t>
            </a:r>
            <a:endParaRPr b="1">
              <a:solidFill>
                <a:srgbClr val="67B444"/>
              </a:solidFill>
              <a:latin typeface="Lexend"/>
              <a:ea typeface="Lexend"/>
              <a:cs typeface="Lexend"/>
              <a:sym typeface="Lexend"/>
            </a:endParaRPr>
          </a:p>
        </p:txBody>
      </p:sp>
      <p:sp>
        <p:nvSpPr>
          <p:cNvPr id="138" name="Google Shape;138;p22"/>
          <p:cNvSpPr/>
          <p:nvPr/>
        </p:nvSpPr>
        <p:spPr>
          <a:xfrm>
            <a:off x="5568775" y="3204025"/>
            <a:ext cx="3575400" cy="1392600"/>
          </a:xfrm>
          <a:prstGeom prst="rect">
            <a:avLst/>
          </a:prstGeom>
          <a:solidFill>
            <a:srgbClr val="67B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2"/>
          <p:cNvPicPr preferRelativeResize="0"/>
          <p:nvPr/>
        </p:nvPicPr>
        <p:blipFill>
          <a:blip r:embed="rId6">
            <a:alphaModFix/>
          </a:blip>
          <a:stretch>
            <a:fillRect/>
          </a:stretch>
        </p:blipFill>
        <p:spPr>
          <a:xfrm>
            <a:off x="229326" y="4520350"/>
            <a:ext cx="1365750" cy="680824"/>
          </a:xfrm>
          <a:prstGeom prst="rect">
            <a:avLst/>
          </a:prstGeom>
          <a:noFill/>
          <a:ln>
            <a:noFill/>
          </a:ln>
        </p:spPr>
      </p:pic>
      <p:pic>
        <p:nvPicPr>
          <p:cNvPr id="140" name="Google Shape;140;p22"/>
          <p:cNvPicPr preferRelativeResize="0"/>
          <p:nvPr/>
        </p:nvPicPr>
        <p:blipFill>
          <a:blip r:embed="rId7">
            <a:alphaModFix/>
          </a:blip>
          <a:stretch>
            <a:fillRect/>
          </a:stretch>
        </p:blipFill>
        <p:spPr>
          <a:xfrm>
            <a:off x="5980350" y="425950"/>
            <a:ext cx="2752250" cy="2752250"/>
          </a:xfrm>
          <a:prstGeom prst="rect">
            <a:avLst/>
          </a:prstGeom>
          <a:solidFill>
            <a:srgbClr val="D9D9D9"/>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rot="10800000">
            <a:off x="4572050" y="101725"/>
            <a:ext cx="4475700" cy="4927800"/>
          </a:xfrm>
          <a:prstGeom prst="round1Rect">
            <a:avLst>
              <a:gd fmla="val 25561"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2" name="Google Shape;62;p14"/>
          <p:cNvSpPr txBox="1"/>
          <p:nvPr>
            <p:ph idx="4294967295" type="title"/>
          </p:nvPr>
        </p:nvSpPr>
        <p:spPr>
          <a:xfrm>
            <a:off x="265500" y="223725"/>
            <a:ext cx="3904800" cy="7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7B444"/>
                </a:solidFill>
                <a:latin typeface="Lexend"/>
                <a:ea typeface="Lexend"/>
                <a:cs typeface="Lexend"/>
                <a:sym typeface="Lexend"/>
              </a:rPr>
              <a:t>Why Multi-tenancy?</a:t>
            </a:r>
            <a:endParaRPr b="1">
              <a:solidFill>
                <a:srgbClr val="67B444"/>
              </a:solidFill>
              <a:latin typeface="Lexend"/>
              <a:ea typeface="Lexend"/>
              <a:cs typeface="Lexend"/>
              <a:sym typeface="Lexend"/>
            </a:endParaRPr>
          </a:p>
        </p:txBody>
      </p:sp>
      <p:sp>
        <p:nvSpPr>
          <p:cNvPr id="63" name="Google Shape;63;p14"/>
          <p:cNvSpPr txBox="1"/>
          <p:nvPr>
            <p:ph idx="4294967295" type="subTitle"/>
          </p:nvPr>
        </p:nvSpPr>
        <p:spPr>
          <a:xfrm>
            <a:off x="265500" y="1234863"/>
            <a:ext cx="4130700" cy="304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i="1" lang="en" sz="1000">
                <a:latin typeface="Lexend"/>
                <a:ea typeface="Lexend"/>
                <a:cs typeface="Lexend"/>
                <a:sym typeface="Lexend"/>
              </a:rPr>
              <a:t>I believe we all had that moment we realised it would be better to share a single cluster with isolation &amp; limits for each tenant</a:t>
            </a:r>
            <a:endParaRPr sz="1000">
              <a:latin typeface="Lexend"/>
              <a:ea typeface="Lexend"/>
              <a:cs typeface="Lexend"/>
              <a:sym typeface="Lexend"/>
            </a:endParaRPr>
          </a:p>
          <a:p>
            <a:pPr indent="-292100" lvl="0" marL="457200" rtl="0" algn="l">
              <a:lnSpc>
                <a:spcPct val="115000"/>
              </a:lnSpc>
              <a:spcBef>
                <a:spcPts val="1200"/>
              </a:spcBef>
              <a:spcAft>
                <a:spcPts val="0"/>
              </a:spcAft>
              <a:buSzPts val="1000"/>
              <a:buFont typeface="Lexend"/>
              <a:buChar char="❏"/>
            </a:pPr>
            <a:r>
              <a:rPr lang="en" sz="1000">
                <a:latin typeface="Lexend"/>
                <a:ea typeface="Lexend"/>
                <a:cs typeface="Lexend"/>
                <a:sym typeface="Lexend"/>
              </a:rPr>
              <a:t>Managing single cluster can consolidate infrastructure and administrative overhead, leading to significant cost savings.</a:t>
            </a:r>
            <a:endParaRPr sz="1000">
              <a:latin typeface="Lexend"/>
              <a:ea typeface="Lexend"/>
              <a:cs typeface="Lexend"/>
              <a:sym typeface="Lexend"/>
            </a:endParaRPr>
          </a:p>
          <a:p>
            <a:pPr indent="-292100" lvl="0" marL="457200" rtl="0" algn="l">
              <a:lnSpc>
                <a:spcPct val="115000"/>
              </a:lnSpc>
              <a:spcBef>
                <a:spcPts val="1000"/>
              </a:spcBef>
              <a:spcAft>
                <a:spcPts val="0"/>
              </a:spcAft>
              <a:buSzPts val="1000"/>
              <a:buFont typeface="Lexend"/>
              <a:buChar char="❏"/>
            </a:pPr>
            <a:r>
              <a:rPr lang="en" sz="1000">
                <a:latin typeface="Lexend"/>
                <a:ea typeface="Lexend"/>
                <a:cs typeface="Lexend"/>
                <a:sym typeface="Lexend"/>
              </a:rPr>
              <a:t>Managing multiple development teams on a single cluster</a:t>
            </a:r>
            <a:endParaRPr sz="1000">
              <a:latin typeface="Lexend"/>
              <a:ea typeface="Lexend"/>
              <a:cs typeface="Lexend"/>
              <a:sym typeface="Lexend"/>
            </a:endParaRPr>
          </a:p>
          <a:p>
            <a:pPr indent="-292100" lvl="0" marL="457200" rtl="0" algn="l">
              <a:lnSpc>
                <a:spcPct val="115000"/>
              </a:lnSpc>
              <a:spcBef>
                <a:spcPts val="1000"/>
              </a:spcBef>
              <a:spcAft>
                <a:spcPts val="0"/>
              </a:spcAft>
              <a:buSzPts val="1000"/>
              <a:buFont typeface="Lexend"/>
              <a:buChar char="❏"/>
            </a:pPr>
            <a:r>
              <a:rPr lang="en" sz="1000">
                <a:latin typeface="Lexend"/>
                <a:ea typeface="Lexend"/>
                <a:cs typeface="Lexend"/>
                <a:sym typeface="Lexend"/>
              </a:rPr>
              <a:t>Supporting various projects on a single cluster</a:t>
            </a:r>
            <a:endParaRPr sz="1000">
              <a:latin typeface="Lexend"/>
              <a:ea typeface="Lexend"/>
              <a:cs typeface="Lexend"/>
              <a:sym typeface="Lexend"/>
            </a:endParaRPr>
          </a:p>
          <a:p>
            <a:pPr indent="-292100" lvl="0" marL="457200" rtl="0" algn="l">
              <a:lnSpc>
                <a:spcPct val="115000"/>
              </a:lnSpc>
              <a:spcBef>
                <a:spcPts val="1000"/>
              </a:spcBef>
              <a:spcAft>
                <a:spcPts val="1000"/>
              </a:spcAft>
              <a:buSzPts val="1000"/>
              <a:buFont typeface="Lexend"/>
              <a:buChar char="❏"/>
            </a:pPr>
            <a:r>
              <a:rPr lang="en" sz="1000">
                <a:latin typeface="Lexend"/>
                <a:ea typeface="Lexend"/>
                <a:cs typeface="Lexend"/>
                <a:sym typeface="Lexend"/>
              </a:rPr>
              <a:t>Balancing resource allocation in a growing organization  </a:t>
            </a:r>
            <a:endParaRPr sz="1000">
              <a:latin typeface="Lexend"/>
              <a:ea typeface="Lexend"/>
              <a:cs typeface="Lexend"/>
              <a:sym typeface="Lexend"/>
            </a:endParaRPr>
          </a:p>
        </p:txBody>
      </p:sp>
      <p:pic>
        <p:nvPicPr>
          <p:cNvPr id="64" name="Google Shape;64;p14"/>
          <p:cNvPicPr preferRelativeResize="0"/>
          <p:nvPr/>
        </p:nvPicPr>
        <p:blipFill>
          <a:blip r:embed="rId3">
            <a:alphaModFix/>
          </a:blip>
          <a:stretch>
            <a:fillRect/>
          </a:stretch>
        </p:blipFill>
        <p:spPr>
          <a:xfrm>
            <a:off x="84026" y="4501100"/>
            <a:ext cx="1365750" cy="680824"/>
          </a:xfrm>
          <a:prstGeom prst="rect">
            <a:avLst/>
          </a:prstGeom>
          <a:noFill/>
          <a:ln>
            <a:noFill/>
          </a:ln>
        </p:spPr>
      </p:pic>
      <p:pic>
        <p:nvPicPr>
          <p:cNvPr id="65" name="Google Shape;65;p14"/>
          <p:cNvPicPr preferRelativeResize="0"/>
          <p:nvPr/>
        </p:nvPicPr>
        <p:blipFill>
          <a:blip r:embed="rId4">
            <a:alphaModFix/>
          </a:blip>
          <a:stretch>
            <a:fillRect/>
          </a:stretch>
        </p:blipFill>
        <p:spPr>
          <a:xfrm>
            <a:off x="4572050" y="0"/>
            <a:ext cx="45417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p:nvPr/>
        </p:nvSpPr>
        <p:spPr>
          <a:xfrm flipH="1" rot="-5400000">
            <a:off x="3487025" y="-507075"/>
            <a:ext cx="5156700" cy="6157500"/>
          </a:xfrm>
          <a:prstGeom prst="round2SameRect">
            <a:avLst>
              <a:gd fmla="val 13064" name="adj1"/>
              <a:gd fmla="val 0" name="adj2"/>
            </a:avLst>
          </a:prstGeom>
          <a:solidFill>
            <a:srgbClr val="67B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 name="Google Shape;71;p15"/>
          <p:cNvSpPr txBox="1"/>
          <p:nvPr>
            <p:ph idx="4294967295" type="subTitle"/>
          </p:nvPr>
        </p:nvSpPr>
        <p:spPr>
          <a:xfrm>
            <a:off x="152400" y="2041200"/>
            <a:ext cx="2707200" cy="123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rgbClr val="67B444"/>
                </a:solidFill>
                <a:latin typeface="Lexend"/>
                <a:ea typeface="Lexend"/>
                <a:cs typeface="Lexend"/>
                <a:sym typeface="Lexend"/>
              </a:rPr>
              <a:t>Types Of Multi Tenancy In Kubernetes</a:t>
            </a:r>
            <a:endParaRPr b="1" sz="1600">
              <a:solidFill>
                <a:srgbClr val="67B444"/>
              </a:solidFill>
              <a:latin typeface="Lexend"/>
              <a:ea typeface="Lexend"/>
              <a:cs typeface="Lexend"/>
              <a:sym typeface="Lexend"/>
            </a:endParaRPr>
          </a:p>
        </p:txBody>
      </p:sp>
      <p:sp>
        <p:nvSpPr>
          <p:cNvPr id="72" name="Google Shape;72;p15"/>
          <p:cNvSpPr txBox="1"/>
          <p:nvPr>
            <p:ph idx="4294967295" type="title"/>
          </p:nvPr>
        </p:nvSpPr>
        <p:spPr>
          <a:xfrm>
            <a:off x="5058025" y="492875"/>
            <a:ext cx="2263500" cy="41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111"/>
              <a:buFont typeface="Arial"/>
              <a:buNone/>
            </a:pPr>
            <a:r>
              <a:rPr b="1" lang="en" sz="1800">
                <a:solidFill>
                  <a:schemeClr val="lt1"/>
                </a:solidFill>
                <a:latin typeface="Lexend"/>
                <a:ea typeface="Lexend"/>
                <a:cs typeface="Lexend"/>
                <a:sym typeface="Lexend"/>
              </a:rPr>
              <a:t>Soft Multi-Tenancy </a:t>
            </a:r>
            <a:endParaRPr b="1" sz="1800">
              <a:solidFill>
                <a:schemeClr val="lt1"/>
              </a:solidFill>
              <a:latin typeface="Lexend"/>
              <a:ea typeface="Lexend"/>
              <a:cs typeface="Lexend"/>
              <a:sym typeface="Lexend"/>
            </a:endParaRPr>
          </a:p>
          <a:p>
            <a:pPr indent="0" lvl="0" marL="0" rtl="0" algn="l">
              <a:spcBef>
                <a:spcPts val="0"/>
              </a:spcBef>
              <a:spcAft>
                <a:spcPts val="0"/>
              </a:spcAft>
              <a:buNone/>
            </a:pPr>
            <a:r>
              <a:t/>
            </a:r>
            <a:endParaRPr b="1" sz="1800">
              <a:solidFill>
                <a:schemeClr val="lt1"/>
              </a:solidFill>
              <a:latin typeface="Lexend"/>
              <a:ea typeface="Lexend"/>
              <a:cs typeface="Lexend"/>
              <a:sym typeface="Lexend"/>
            </a:endParaRPr>
          </a:p>
        </p:txBody>
      </p:sp>
      <p:sp>
        <p:nvSpPr>
          <p:cNvPr id="73" name="Google Shape;73;p15"/>
          <p:cNvSpPr txBox="1"/>
          <p:nvPr>
            <p:ph idx="4294967295" type="subTitle"/>
          </p:nvPr>
        </p:nvSpPr>
        <p:spPr>
          <a:xfrm>
            <a:off x="3041713" y="1334925"/>
            <a:ext cx="3339900" cy="3266700"/>
          </a:xfrm>
          <a:prstGeom prst="rect">
            <a:avLst/>
          </a:prstGeom>
        </p:spPr>
        <p:txBody>
          <a:bodyPr anchorCtr="0" anchor="t" bIns="91425" lIns="91425" spcFirstLastPara="1" rIns="91425" wrap="square" tIns="91425">
            <a:noAutofit/>
          </a:bodyPr>
          <a:lstStyle/>
          <a:p>
            <a:pPr indent="0" lvl="0" marL="0" rtl="0" algn="l">
              <a:lnSpc>
                <a:spcPct val="150000"/>
              </a:lnSpc>
              <a:spcBef>
                <a:spcPts val="1800"/>
              </a:spcBef>
              <a:spcAft>
                <a:spcPts val="0"/>
              </a:spcAft>
              <a:buNone/>
            </a:pPr>
            <a:r>
              <a:rPr b="1" lang="en" sz="1100">
                <a:solidFill>
                  <a:schemeClr val="lt1"/>
                </a:solidFill>
              </a:rPr>
              <a:t>      </a:t>
            </a:r>
            <a:r>
              <a:rPr b="1" lang="en" sz="1100">
                <a:solidFill>
                  <a:schemeClr val="lt1"/>
                </a:solidFill>
              </a:rPr>
              <a:t>Benefits of Hard Multi Tenancy</a:t>
            </a:r>
            <a:endParaRPr b="1" sz="1100">
              <a:solidFill>
                <a:schemeClr val="lt1"/>
              </a:solidFill>
              <a:latin typeface="Lexend"/>
              <a:ea typeface="Lexend"/>
              <a:cs typeface="Lexend"/>
              <a:sym typeface="Lexend"/>
            </a:endParaRPr>
          </a:p>
          <a:p>
            <a:pPr indent="-298450" lvl="0" marL="457200" rtl="0" algn="l">
              <a:lnSpc>
                <a:spcPct val="150000"/>
              </a:lnSpc>
              <a:spcBef>
                <a:spcPts val="400"/>
              </a:spcBef>
              <a:spcAft>
                <a:spcPts val="0"/>
              </a:spcAft>
              <a:buClr>
                <a:schemeClr val="lt1"/>
              </a:buClr>
              <a:buSzPts val="1100"/>
              <a:buFont typeface="Lexend"/>
              <a:buChar char="❏"/>
            </a:pPr>
            <a:r>
              <a:rPr lang="en" sz="1100">
                <a:solidFill>
                  <a:schemeClr val="lt1"/>
                </a:solidFill>
                <a:latin typeface="Lexend"/>
                <a:ea typeface="Lexend"/>
                <a:cs typeface="Lexend"/>
                <a:sym typeface="Lexend"/>
              </a:rPr>
              <a:t>Tenants share the same Kubernetes cluster</a:t>
            </a:r>
            <a:endParaRPr sz="1100">
              <a:solidFill>
                <a:schemeClr val="lt1"/>
              </a:solidFill>
              <a:latin typeface="Lexend"/>
              <a:ea typeface="Lexend"/>
              <a:cs typeface="Lexend"/>
              <a:sym typeface="Lexend"/>
            </a:endParaRPr>
          </a:p>
          <a:p>
            <a:pPr indent="-298450" lvl="0" marL="457200" rtl="0" algn="l">
              <a:lnSpc>
                <a:spcPct val="150000"/>
              </a:lnSpc>
              <a:spcBef>
                <a:spcPts val="100"/>
              </a:spcBef>
              <a:spcAft>
                <a:spcPts val="0"/>
              </a:spcAft>
              <a:buClr>
                <a:schemeClr val="lt1"/>
              </a:buClr>
              <a:buSzPts val="1100"/>
              <a:buFont typeface="Lexend"/>
              <a:buChar char="❏"/>
            </a:pPr>
            <a:r>
              <a:rPr lang="en" sz="1100">
                <a:solidFill>
                  <a:schemeClr val="lt1"/>
                </a:solidFill>
                <a:latin typeface="Lexend"/>
                <a:ea typeface="Lexend"/>
                <a:cs typeface="Lexend"/>
                <a:sym typeface="Lexend"/>
              </a:rPr>
              <a:t>Uses namespaces, network policies, and other Kubernetes features to logically separate workloads</a:t>
            </a:r>
            <a:endParaRPr sz="1100">
              <a:solidFill>
                <a:schemeClr val="lt1"/>
              </a:solidFill>
              <a:latin typeface="Lexend"/>
              <a:ea typeface="Lexend"/>
              <a:cs typeface="Lexend"/>
              <a:sym typeface="Lexend"/>
            </a:endParaRPr>
          </a:p>
          <a:p>
            <a:pPr indent="-298450" lvl="0" marL="457200" rtl="0" algn="l">
              <a:lnSpc>
                <a:spcPct val="150000"/>
              </a:lnSpc>
              <a:spcBef>
                <a:spcPts val="100"/>
              </a:spcBef>
              <a:spcAft>
                <a:spcPts val="0"/>
              </a:spcAft>
              <a:buClr>
                <a:schemeClr val="lt1"/>
              </a:buClr>
              <a:buSzPts val="1100"/>
              <a:buFont typeface="Lexend"/>
              <a:buChar char="❏"/>
            </a:pPr>
            <a:r>
              <a:rPr lang="en" sz="1100">
                <a:solidFill>
                  <a:schemeClr val="lt1"/>
                </a:solidFill>
                <a:latin typeface="Lexend"/>
                <a:ea typeface="Lexend"/>
                <a:cs typeface="Lexend"/>
                <a:sym typeface="Lexend"/>
              </a:rPr>
              <a:t>Resources can be shared more efficiently between tenants</a:t>
            </a:r>
            <a:endParaRPr sz="1100">
              <a:solidFill>
                <a:schemeClr val="lt1"/>
              </a:solidFill>
              <a:latin typeface="Lexend"/>
              <a:ea typeface="Lexend"/>
              <a:cs typeface="Lexend"/>
              <a:sym typeface="Lexend"/>
            </a:endParaRPr>
          </a:p>
          <a:p>
            <a:pPr indent="-298450" lvl="0" marL="457200" rtl="0" algn="l">
              <a:lnSpc>
                <a:spcPct val="150000"/>
              </a:lnSpc>
              <a:spcBef>
                <a:spcPts val="100"/>
              </a:spcBef>
              <a:spcAft>
                <a:spcPts val="0"/>
              </a:spcAft>
              <a:buClr>
                <a:schemeClr val="lt1"/>
              </a:buClr>
              <a:buSzPts val="1100"/>
              <a:buFont typeface="Lexend"/>
              <a:buChar char="❏"/>
            </a:pPr>
            <a:r>
              <a:rPr lang="en" sz="1100">
                <a:solidFill>
                  <a:schemeClr val="lt1"/>
                </a:solidFill>
                <a:latin typeface="Lexend"/>
                <a:ea typeface="Lexend"/>
                <a:cs typeface="Lexend"/>
                <a:sym typeface="Lexend"/>
              </a:rPr>
              <a:t>Generally more cost-effective but may have potential security concerns</a:t>
            </a:r>
            <a:endParaRPr sz="1100">
              <a:solidFill>
                <a:schemeClr val="lt1"/>
              </a:solidFill>
              <a:latin typeface="Lexend"/>
              <a:ea typeface="Lexend"/>
              <a:cs typeface="Lexend"/>
              <a:sym typeface="Lexend"/>
            </a:endParaRPr>
          </a:p>
          <a:p>
            <a:pPr indent="-298450" lvl="0" marL="457200" rtl="0" algn="l">
              <a:lnSpc>
                <a:spcPct val="150000"/>
              </a:lnSpc>
              <a:spcBef>
                <a:spcPts val="100"/>
              </a:spcBef>
              <a:spcAft>
                <a:spcPts val="0"/>
              </a:spcAft>
              <a:buClr>
                <a:schemeClr val="lt1"/>
              </a:buClr>
              <a:buSzPts val="1100"/>
              <a:buFont typeface="Lexend"/>
              <a:buChar char="❏"/>
            </a:pPr>
            <a:r>
              <a:rPr lang="en" sz="1100">
                <a:solidFill>
                  <a:schemeClr val="lt1"/>
                </a:solidFill>
                <a:latin typeface="Lexend"/>
                <a:ea typeface="Lexend"/>
                <a:cs typeface="Lexend"/>
                <a:sym typeface="Lexend"/>
              </a:rPr>
              <a:t>Requires careful configuration to ensure proper isolation and resource allocation</a:t>
            </a:r>
            <a:endParaRPr sz="1100">
              <a:solidFill>
                <a:schemeClr val="lt1"/>
              </a:solidFill>
              <a:latin typeface="Lexend"/>
              <a:ea typeface="Lexend"/>
              <a:cs typeface="Lexend"/>
              <a:sym typeface="Lexend"/>
            </a:endParaRPr>
          </a:p>
          <a:p>
            <a:pPr indent="0" lvl="0" marL="457200" rtl="0" algn="l">
              <a:lnSpc>
                <a:spcPct val="150000"/>
              </a:lnSpc>
              <a:spcBef>
                <a:spcPts val="100"/>
              </a:spcBef>
              <a:spcAft>
                <a:spcPts val="90"/>
              </a:spcAft>
              <a:buNone/>
            </a:pPr>
            <a:r>
              <a:t/>
            </a:r>
            <a:endParaRPr sz="1100">
              <a:solidFill>
                <a:schemeClr val="lt1"/>
              </a:solidFill>
              <a:latin typeface="Lexend"/>
              <a:ea typeface="Lexend"/>
              <a:cs typeface="Lexend"/>
              <a:sym typeface="Lexend"/>
            </a:endParaRPr>
          </a:p>
        </p:txBody>
      </p:sp>
      <p:pic>
        <p:nvPicPr>
          <p:cNvPr id="74" name="Google Shape;74;p15"/>
          <p:cNvPicPr preferRelativeResize="0"/>
          <p:nvPr/>
        </p:nvPicPr>
        <p:blipFill>
          <a:blip r:embed="rId3">
            <a:alphaModFix/>
          </a:blip>
          <a:stretch>
            <a:fillRect/>
          </a:stretch>
        </p:blipFill>
        <p:spPr>
          <a:xfrm>
            <a:off x="152401" y="4462675"/>
            <a:ext cx="1365750" cy="680824"/>
          </a:xfrm>
          <a:prstGeom prst="rect">
            <a:avLst/>
          </a:prstGeom>
          <a:noFill/>
          <a:ln>
            <a:noFill/>
          </a:ln>
        </p:spPr>
      </p:pic>
      <p:sp>
        <p:nvSpPr>
          <p:cNvPr id="75" name="Google Shape;75;p15"/>
          <p:cNvSpPr/>
          <p:nvPr/>
        </p:nvSpPr>
        <p:spPr>
          <a:xfrm>
            <a:off x="6563750" y="1909150"/>
            <a:ext cx="2199000" cy="18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3967750" y="866075"/>
            <a:ext cx="487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rPr>
              <a:t>Soft' multi-tenancy, provides logical separation with reduced isolation</a:t>
            </a:r>
            <a:endParaRPr sz="1800">
              <a:solidFill>
                <a:schemeClr val="lt1"/>
              </a:solidFill>
            </a:endParaRPr>
          </a:p>
        </p:txBody>
      </p:sp>
      <p:pic>
        <p:nvPicPr>
          <p:cNvPr id="77" name="Google Shape;77;p15"/>
          <p:cNvPicPr preferRelativeResize="0"/>
          <p:nvPr/>
        </p:nvPicPr>
        <p:blipFill>
          <a:blip r:embed="rId4">
            <a:alphaModFix/>
          </a:blip>
          <a:stretch>
            <a:fillRect/>
          </a:stretch>
        </p:blipFill>
        <p:spPr>
          <a:xfrm>
            <a:off x="6563750" y="1756750"/>
            <a:ext cx="2198999" cy="2105400"/>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p:nvPr/>
        </p:nvSpPr>
        <p:spPr>
          <a:xfrm flipH="1" rot="-5400000">
            <a:off x="3444650" y="-549375"/>
            <a:ext cx="5156700" cy="6242100"/>
          </a:xfrm>
          <a:prstGeom prst="round2SameRect">
            <a:avLst>
              <a:gd fmla="val 13064" name="adj1"/>
              <a:gd fmla="val 0" name="adj2"/>
            </a:avLst>
          </a:prstGeom>
          <a:solidFill>
            <a:srgbClr val="67B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3" name="Google Shape;83;p16"/>
          <p:cNvSpPr txBox="1"/>
          <p:nvPr>
            <p:ph idx="4294967295" type="subTitle"/>
          </p:nvPr>
        </p:nvSpPr>
        <p:spPr>
          <a:xfrm>
            <a:off x="152400" y="2041200"/>
            <a:ext cx="2626800" cy="123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rgbClr val="67B444"/>
                </a:solidFill>
                <a:latin typeface="Lexend"/>
                <a:ea typeface="Lexend"/>
                <a:cs typeface="Lexend"/>
                <a:sym typeface="Lexend"/>
              </a:rPr>
              <a:t>Types Of Multi Tenancy In Kubernetes</a:t>
            </a:r>
            <a:endParaRPr b="1" sz="1600">
              <a:solidFill>
                <a:srgbClr val="67B444"/>
              </a:solidFill>
              <a:latin typeface="Lexend"/>
              <a:ea typeface="Lexend"/>
              <a:cs typeface="Lexend"/>
              <a:sym typeface="Lexend"/>
            </a:endParaRPr>
          </a:p>
        </p:txBody>
      </p:sp>
      <p:sp>
        <p:nvSpPr>
          <p:cNvPr id="84" name="Google Shape;84;p16"/>
          <p:cNvSpPr txBox="1"/>
          <p:nvPr>
            <p:ph idx="4294967295" type="title"/>
          </p:nvPr>
        </p:nvSpPr>
        <p:spPr>
          <a:xfrm>
            <a:off x="5058025" y="185950"/>
            <a:ext cx="2263500" cy="41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800">
                <a:solidFill>
                  <a:schemeClr val="lt1"/>
                </a:solidFill>
                <a:latin typeface="Lexend"/>
                <a:ea typeface="Lexend"/>
                <a:cs typeface="Lexend"/>
                <a:sym typeface="Lexend"/>
              </a:rPr>
              <a:t>Hard Multi-Tenancy</a:t>
            </a:r>
            <a:endParaRPr b="1" sz="1800">
              <a:solidFill>
                <a:schemeClr val="lt1"/>
              </a:solidFill>
              <a:latin typeface="Lexend"/>
              <a:ea typeface="Lexend"/>
              <a:cs typeface="Lexend"/>
              <a:sym typeface="Lexend"/>
            </a:endParaRPr>
          </a:p>
        </p:txBody>
      </p:sp>
      <p:sp>
        <p:nvSpPr>
          <p:cNvPr id="85" name="Google Shape;85;p16"/>
          <p:cNvSpPr txBox="1"/>
          <p:nvPr>
            <p:ph idx="4294967295" type="subTitle"/>
          </p:nvPr>
        </p:nvSpPr>
        <p:spPr>
          <a:xfrm>
            <a:off x="2907513" y="1103650"/>
            <a:ext cx="3328800" cy="3549600"/>
          </a:xfrm>
          <a:prstGeom prst="rect">
            <a:avLst/>
          </a:prstGeom>
        </p:spPr>
        <p:txBody>
          <a:bodyPr anchorCtr="0" anchor="t" bIns="91425" lIns="91425" spcFirstLastPara="1" rIns="91425" wrap="square" tIns="91425">
            <a:noAutofit/>
          </a:bodyPr>
          <a:lstStyle/>
          <a:p>
            <a:pPr indent="0" lvl="0" marL="0" rtl="0" algn="l">
              <a:lnSpc>
                <a:spcPct val="150000"/>
              </a:lnSpc>
              <a:spcBef>
                <a:spcPts val="1800"/>
              </a:spcBef>
              <a:spcAft>
                <a:spcPts val="0"/>
              </a:spcAft>
              <a:buNone/>
            </a:pPr>
            <a:r>
              <a:rPr b="1" lang="en" sz="1100">
                <a:solidFill>
                  <a:schemeClr val="lt1"/>
                </a:solidFill>
                <a:latin typeface="Lexend"/>
                <a:ea typeface="Lexend"/>
                <a:cs typeface="Lexend"/>
                <a:sym typeface="Lexend"/>
              </a:rPr>
              <a:t>     Benefits of Hard Multi Tenancy</a:t>
            </a:r>
            <a:endParaRPr b="1" sz="1100">
              <a:solidFill>
                <a:schemeClr val="lt1"/>
              </a:solidFill>
              <a:latin typeface="Lexend"/>
              <a:ea typeface="Lexend"/>
              <a:cs typeface="Lexend"/>
              <a:sym typeface="Lexend"/>
            </a:endParaRPr>
          </a:p>
          <a:p>
            <a:pPr indent="-298450" lvl="0" marL="457200" rtl="0" algn="l">
              <a:lnSpc>
                <a:spcPct val="150000"/>
              </a:lnSpc>
              <a:spcBef>
                <a:spcPts val="400"/>
              </a:spcBef>
              <a:spcAft>
                <a:spcPts val="0"/>
              </a:spcAft>
              <a:buClr>
                <a:schemeClr val="lt1"/>
              </a:buClr>
              <a:buSzPts val="1100"/>
              <a:buFont typeface="Lexend"/>
              <a:buChar char="❖"/>
            </a:pPr>
            <a:r>
              <a:rPr lang="en" sz="1100">
                <a:solidFill>
                  <a:schemeClr val="lt1"/>
                </a:solidFill>
                <a:latin typeface="Lexend"/>
                <a:ea typeface="Lexend"/>
                <a:cs typeface="Lexend"/>
                <a:sym typeface="Lexend"/>
              </a:rPr>
              <a:t>Provides stronger isolation between tenants</a:t>
            </a:r>
            <a:endParaRPr sz="1100">
              <a:solidFill>
                <a:schemeClr val="lt1"/>
              </a:solidFill>
              <a:latin typeface="Lexend"/>
              <a:ea typeface="Lexend"/>
              <a:cs typeface="Lexend"/>
              <a:sym typeface="Lexend"/>
            </a:endParaRPr>
          </a:p>
          <a:p>
            <a:pPr indent="-298450" lvl="0" marL="457200" rtl="0" algn="l">
              <a:lnSpc>
                <a:spcPct val="150000"/>
              </a:lnSpc>
              <a:spcBef>
                <a:spcPts val="90"/>
              </a:spcBef>
              <a:spcAft>
                <a:spcPts val="0"/>
              </a:spcAft>
              <a:buClr>
                <a:schemeClr val="lt1"/>
              </a:buClr>
              <a:buSzPts val="1100"/>
              <a:buFont typeface="Lexend"/>
              <a:buChar char="❖"/>
            </a:pPr>
            <a:r>
              <a:rPr lang="en" sz="1100">
                <a:solidFill>
                  <a:schemeClr val="lt1"/>
                </a:solidFill>
                <a:latin typeface="Lexend"/>
                <a:ea typeface="Lexend"/>
                <a:cs typeface="Lexend"/>
                <a:sym typeface="Lexend"/>
              </a:rPr>
              <a:t>Each tenant typically has their own separate Kubernetes cluster</a:t>
            </a:r>
            <a:endParaRPr sz="1100">
              <a:solidFill>
                <a:schemeClr val="lt1"/>
              </a:solidFill>
              <a:latin typeface="Lexend"/>
              <a:ea typeface="Lexend"/>
              <a:cs typeface="Lexend"/>
              <a:sym typeface="Lexend"/>
            </a:endParaRPr>
          </a:p>
          <a:p>
            <a:pPr indent="-298450" lvl="0" marL="457200" rtl="0" algn="l">
              <a:lnSpc>
                <a:spcPct val="150000"/>
              </a:lnSpc>
              <a:spcBef>
                <a:spcPts val="90"/>
              </a:spcBef>
              <a:spcAft>
                <a:spcPts val="0"/>
              </a:spcAft>
              <a:buClr>
                <a:schemeClr val="lt1"/>
              </a:buClr>
              <a:buSzPts val="1100"/>
              <a:buFont typeface="Lexend"/>
              <a:buChar char="❖"/>
            </a:pPr>
            <a:r>
              <a:rPr lang="en" sz="1100">
                <a:solidFill>
                  <a:schemeClr val="lt1"/>
                </a:solidFill>
                <a:latin typeface="Lexend"/>
                <a:ea typeface="Lexend"/>
                <a:cs typeface="Lexend"/>
                <a:sym typeface="Lexend"/>
              </a:rPr>
              <a:t>Offers better security and compliance as tenants are completely isolated</a:t>
            </a:r>
            <a:endParaRPr sz="1100">
              <a:solidFill>
                <a:schemeClr val="lt1"/>
              </a:solidFill>
              <a:latin typeface="Lexend"/>
              <a:ea typeface="Lexend"/>
              <a:cs typeface="Lexend"/>
              <a:sym typeface="Lexend"/>
            </a:endParaRPr>
          </a:p>
          <a:p>
            <a:pPr indent="-298450" lvl="0" marL="457200" rtl="0" algn="l">
              <a:lnSpc>
                <a:spcPct val="150000"/>
              </a:lnSpc>
              <a:spcBef>
                <a:spcPts val="90"/>
              </a:spcBef>
              <a:spcAft>
                <a:spcPts val="0"/>
              </a:spcAft>
              <a:buClr>
                <a:schemeClr val="lt1"/>
              </a:buClr>
              <a:buSzPts val="1100"/>
              <a:buFont typeface="Lexend"/>
              <a:buChar char="❖"/>
            </a:pPr>
            <a:r>
              <a:rPr lang="en" sz="1100">
                <a:solidFill>
                  <a:schemeClr val="lt1"/>
                </a:solidFill>
                <a:latin typeface="Lexend"/>
                <a:ea typeface="Lexend"/>
                <a:cs typeface="Lexend"/>
                <a:sym typeface="Lexend"/>
              </a:rPr>
              <a:t>More resource-intensive and potentially more expensive to maintain</a:t>
            </a:r>
            <a:endParaRPr sz="1100">
              <a:solidFill>
                <a:schemeClr val="lt1"/>
              </a:solidFill>
              <a:latin typeface="Lexend"/>
              <a:ea typeface="Lexend"/>
              <a:cs typeface="Lexend"/>
              <a:sym typeface="Lexend"/>
            </a:endParaRPr>
          </a:p>
          <a:p>
            <a:pPr indent="-298450" lvl="0" marL="457200" rtl="0" algn="l">
              <a:lnSpc>
                <a:spcPct val="150000"/>
              </a:lnSpc>
              <a:spcBef>
                <a:spcPts val="90"/>
              </a:spcBef>
              <a:spcAft>
                <a:spcPts val="0"/>
              </a:spcAft>
              <a:buClr>
                <a:schemeClr val="lt1"/>
              </a:buClr>
              <a:buSzPts val="1100"/>
              <a:buFont typeface="Lexend"/>
              <a:buChar char="❖"/>
            </a:pPr>
            <a:r>
              <a:rPr lang="en" sz="1100">
                <a:solidFill>
                  <a:schemeClr val="lt1"/>
                </a:solidFill>
                <a:latin typeface="Lexend"/>
                <a:ea typeface="Lexend"/>
                <a:cs typeface="Lexend"/>
                <a:sym typeface="Lexend"/>
              </a:rPr>
              <a:t>Resources are not shared between tenants</a:t>
            </a:r>
            <a:endParaRPr sz="1100">
              <a:solidFill>
                <a:schemeClr val="lt1"/>
              </a:solidFill>
              <a:latin typeface="Lexend"/>
              <a:ea typeface="Lexend"/>
              <a:cs typeface="Lexend"/>
              <a:sym typeface="Lexend"/>
            </a:endParaRPr>
          </a:p>
          <a:p>
            <a:pPr indent="-298450" lvl="0" marL="457200" rtl="0" algn="l">
              <a:lnSpc>
                <a:spcPct val="150000"/>
              </a:lnSpc>
              <a:spcBef>
                <a:spcPts val="90"/>
              </a:spcBef>
              <a:spcAft>
                <a:spcPts val="90"/>
              </a:spcAft>
              <a:buClr>
                <a:schemeClr val="lt1"/>
              </a:buClr>
              <a:buSzPts val="1100"/>
              <a:buFont typeface="Lexend"/>
              <a:buChar char="❖"/>
            </a:pPr>
            <a:r>
              <a:rPr lang="en" sz="1100">
                <a:solidFill>
                  <a:schemeClr val="lt1"/>
                </a:solidFill>
                <a:latin typeface="Lexend"/>
                <a:ea typeface="Lexend"/>
                <a:cs typeface="Lexend"/>
                <a:sym typeface="Lexend"/>
              </a:rPr>
              <a:t>Tenants cannot access or affect each other's resources.</a:t>
            </a:r>
            <a:endParaRPr sz="1100">
              <a:solidFill>
                <a:schemeClr val="lt1"/>
              </a:solidFill>
              <a:latin typeface="Lexend"/>
              <a:ea typeface="Lexend"/>
              <a:cs typeface="Lexend"/>
              <a:sym typeface="Lexend"/>
            </a:endParaRPr>
          </a:p>
        </p:txBody>
      </p:sp>
      <p:pic>
        <p:nvPicPr>
          <p:cNvPr id="86" name="Google Shape;86;p16"/>
          <p:cNvPicPr preferRelativeResize="0"/>
          <p:nvPr/>
        </p:nvPicPr>
        <p:blipFill>
          <a:blip r:embed="rId3">
            <a:alphaModFix/>
          </a:blip>
          <a:stretch>
            <a:fillRect/>
          </a:stretch>
        </p:blipFill>
        <p:spPr>
          <a:xfrm>
            <a:off x="152401" y="4462675"/>
            <a:ext cx="1365750" cy="680824"/>
          </a:xfrm>
          <a:prstGeom prst="rect">
            <a:avLst/>
          </a:prstGeom>
          <a:noFill/>
          <a:ln>
            <a:noFill/>
          </a:ln>
        </p:spPr>
      </p:pic>
      <p:sp>
        <p:nvSpPr>
          <p:cNvPr id="87" name="Google Shape;87;p16"/>
          <p:cNvSpPr/>
          <p:nvPr/>
        </p:nvSpPr>
        <p:spPr>
          <a:xfrm>
            <a:off x="6563750" y="1909150"/>
            <a:ext cx="2199000" cy="18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6"/>
          <p:cNvPicPr preferRelativeResize="0"/>
          <p:nvPr/>
        </p:nvPicPr>
        <p:blipFill>
          <a:blip r:embed="rId4">
            <a:alphaModFix/>
          </a:blip>
          <a:stretch>
            <a:fillRect/>
          </a:stretch>
        </p:blipFill>
        <p:spPr>
          <a:xfrm>
            <a:off x="6364625" y="1618275"/>
            <a:ext cx="2507924" cy="2142482"/>
          </a:xfrm>
          <a:prstGeom prst="rect">
            <a:avLst/>
          </a:prstGeom>
          <a:noFill/>
          <a:ln>
            <a:noFill/>
          </a:ln>
        </p:spPr>
      </p:pic>
      <p:sp>
        <p:nvSpPr>
          <p:cNvPr id="89" name="Google Shape;89;p16"/>
          <p:cNvSpPr txBox="1"/>
          <p:nvPr/>
        </p:nvSpPr>
        <p:spPr>
          <a:xfrm>
            <a:off x="4046450" y="559150"/>
            <a:ext cx="482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exend"/>
                <a:ea typeface="Lexend"/>
                <a:cs typeface="Lexend"/>
                <a:sym typeface="Lexend"/>
              </a:rPr>
              <a:t>Hard multi-tenancy, Implies stronger isolation between tenants</a:t>
            </a:r>
            <a:endParaRPr b="1" sz="1800">
              <a:solidFill>
                <a:schemeClr val="lt1"/>
              </a:solidFill>
              <a:latin typeface="Lexend"/>
              <a:ea typeface="Lexend"/>
              <a:cs typeface="Lexend"/>
              <a:sym typeface="Lexend"/>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rot="10800000">
            <a:off x="-31325" y="0"/>
            <a:ext cx="3429000" cy="5143500"/>
          </a:xfrm>
          <a:prstGeom prst="round1Rect">
            <a:avLst>
              <a:gd fmla="val 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 name="Google Shape;95;p17"/>
          <p:cNvSpPr/>
          <p:nvPr/>
        </p:nvSpPr>
        <p:spPr>
          <a:xfrm flipH="1" rot="-5400000">
            <a:off x="4388050" y="-11675"/>
            <a:ext cx="4274400" cy="5237400"/>
          </a:xfrm>
          <a:prstGeom prst="round2SameRect">
            <a:avLst>
              <a:gd fmla="val 16667" name="adj1"/>
              <a:gd fmla="val 0" name="adj2"/>
            </a:avLst>
          </a:prstGeom>
          <a:solidFill>
            <a:srgbClr val="67B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17"/>
          <p:cNvSpPr txBox="1"/>
          <p:nvPr>
            <p:ph idx="4294967295" type="title"/>
          </p:nvPr>
        </p:nvSpPr>
        <p:spPr>
          <a:xfrm>
            <a:off x="4352100" y="1241000"/>
            <a:ext cx="4174500" cy="10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uFill>
                  <a:noFill/>
                </a:uFill>
                <a:latin typeface="Lexend"/>
                <a:ea typeface="Lexend"/>
                <a:cs typeface="Lexend"/>
                <a:sym typeface="Lexend"/>
                <a:hlinkClick r:id="rId3">
                  <a:extLst>
                    <a:ext uri="{A12FA001-AC4F-418D-AE19-62706E023703}">
                      <ahyp:hlinkClr val="tx"/>
                    </a:ext>
                  </a:extLst>
                </a:hlinkClick>
              </a:rPr>
              <a:t>Multi-Tenancy Models</a:t>
            </a:r>
            <a:endParaRPr b="1">
              <a:solidFill>
                <a:schemeClr val="lt1"/>
              </a:solidFill>
              <a:latin typeface="Lexend"/>
              <a:ea typeface="Lexend"/>
              <a:cs typeface="Lexend"/>
              <a:sym typeface="Lexend"/>
            </a:endParaRPr>
          </a:p>
        </p:txBody>
      </p:sp>
      <p:sp>
        <p:nvSpPr>
          <p:cNvPr id="97" name="Google Shape;97;p17"/>
          <p:cNvSpPr txBox="1"/>
          <p:nvPr>
            <p:ph idx="4294967295" type="subTitle"/>
          </p:nvPr>
        </p:nvSpPr>
        <p:spPr>
          <a:xfrm>
            <a:off x="4352100" y="2323500"/>
            <a:ext cx="4045200" cy="15702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15000"/>
              </a:lnSpc>
              <a:spcBef>
                <a:spcPts val="0"/>
              </a:spcBef>
              <a:spcAft>
                <a:spcPts val="0"/>
              </a:spcAft>
              <a:buClr>
                <a:schemeClr val="lt1"/>
              </a:buClr>
              <a:buSzPct val="100000"/>
              <a:buFont typeface="Lexend"/>
              <a:buChar char="❖"/>
            </a:pPr>
            <a:r>
              <a:rPr lang="en">
                <a:solidFill>
                  <a:schemeClr val="lt1"/>
                </a:solidFill>
                <a:latin typeface="Lexend"/>
                <a:ea typeface="Lexend"/>
                <a:cs typeface="Lexend"/>
                <a:sym typeface="Lexend"/>
              </a:rPr>
              <a:t>Namespace-based: Logical separation within a cluster</a:t>
            </a:r>
            <a:endParaRPr>
              <a:solidFill>
                <a:schemeClr val="lt1"/>
              </a:solidFill>
              <a:latin typeface="Lexend"/>
              <a:ea typeface="Lexend"/>
              <a:cs typeface="Lexend"/>
              <a:sym typeface="Lexend"/>
            </a:endParaRPr>
          </a:p>
          <a:p>
            <a:pPr indent="-317182" lvl="0" marL="457200" rtl="0" algn="l">
              <a:lnSpc>
                <a:spcPct val="115000"/>
              </a:lnSpc>
              <a:spcBef>
                <a:spcPts val="500"/>
              </a:spcBef>
              <a:spcAft>
                <a:spcPts val="0"/>
              </a:spcAft>
              <a:buClr>
                <a:schemeClr val="lt1"/>
              </a:buClr>
              <a:buSzPct val="100000"/>
              <a:buFont typeface="Lexend"/>
              <a:buChar char="❖"/>
            </a:pPr>
            <a:r>
              <a:rPr lang="en">
                <a:solidFill>
                  <a:schemeClr val="lt1"/>
                </a:solidFill>
                <a:latin typeface="Lexend"/>
                <a:ea typeface="Lexend"/>
                <a:cs typeface="Lexend"/>
                <a:sym typeface="Lexend"/>
              </a:rPr>
              <a:t>Cluster-based: Separate clusters for each tenant</a:t>
            </a:r>
            <a:endParaRPr>
              <a:solidFill>
                <a:schemeClr val="lt1"/>
              </a:solidFill>
              <a:latin typeface="Lexend"/>
              <a:ea typeface="Lexend"/>
              <a:cs typeface="Lexend"/>
              <a:sym typeface="Lexend"/>
            </a:endParaRPr>
          </a:p>
          <a:p>
            <a:pPr indent="-317182" lvl="0" marL="457200" rtl="0" algn="l">
              <a:lnSpc>
                <a:spcPct val="115000"/>
              </a:lnSpc>
              <a:spcBef>
                <a:spcPts val="500"/>
              </a:spcBef>
              <a:spcAft>
                <a:spcPts val="500"/>
              </a:spcAft>
              <a:buClr>
                <a:schemeClr val="lt1"/>
              </a:buClr>
              <a:buSzPct val="100000"/>
              <a:buFont typeface="Lexend"/>
              <a:buChar char="❖"/>
            </a:pPr>
            <a:r>
              <a:rPr lang="en">
                <a:solidFill>
                  <a:schemeClr val="lt1"/>
                </a:solidFill>
                <a:latin typeface="Lexend"/>
                <a:ea typeface="Lexend"/>
                <a:cs typeface="Lexend"/>
                <a:sym typeface="Lexend"/>
              </a:rPr>
              <a:t>Virtual clusters: Virtualized Kubernetes control planes</a:t>
            </a:r>
            <a:endParaRPr>
              <a:solidFill>
                <a:schemeClr val="lt1"/>
              </a:solidFill>
              <a:latin typeface="Lexend"/>
              <a:ea typeface="Lexend"/>
              <a:cs typeface="Lexend"/>
              <a:sym typeface="Lexend"/>
            </a:endParaRPr>
          </a:p>
        </p:txBody>
      </p:sp>
      <p:pic>
        <p:nvPicPr>
          <p:cNvPr id="98" name="Google Shape;98;p17"/>
          <p:cNvPicPr preferRelativeResize="0"/>
          <p:nvPr/>
        </p:nvPicPr>
        <p:blipFill>
          <a:blip r:embed="rId4">
            <a:alphaModFix/>
          </a:blip>
          <a:stretch>
            <a:fillRect/>
          </a:stretch>
        </p:blipFill>
        <p:spPr>
          <a:xfrm>
            <a:off x="1" y="4538875"/>
            <a:ext cx="1365750" cy="680824"/>
          </a:xfrm>
          <a:prstGeom prst="rect">
            <a:avLst/>
          </a:prstGeom>
          <a:noFill/>
          <a:ln>
            <a:noFill/>
          </a:ln>
        </p:spPr>
      </p:pic>
      <p:pic>
        <p:nvPicPr>
          <p:cNvPr id="99" name="Google Shape;99;p17"/>
          <p:cNvPicPr preferRelativeResize="0"/>
          <p:nvPr/>
        </p:nvPicPr>
        <p:blipFill>
          <a:blip r:embed="rId5">
            <a:alphaModFix/>
          </a:blip>
          <a:stretch>
            <a:fillRect/>
          </a:stretch>
        </p:blipFill>
        <p:spPr>
          <a:xfrm>
            <a:off x="-31326" y="0"/>
            <a:ext cx="3429000" cy="5143501"/>
          </a:xfrm>
          <a:prstGeom prst="rect">
            <a:avLst/>
          </a:prstGeom>
          <a:solidFill>
            <a:srgbClr val="D9D9D9"/>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4294967295" type="subTitle"/>
          </p:nvPr>
        </p:nvSpPr>
        <p:spPr>
          <a:xfrm>
            <a:off x="5506425" y="425950"/>
            <a:ext cx="3569100" cy="4494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b="1" lang="en" sz="1220">
                <a:latin typeface="Lexend"/>
                <a:ea typeface="Lexend"/>
                <a:cs typeface="Lexend"/>
                <a:sym typeface="Lexend"/>
              </a:rPr>
              <a:t>Key concepts and tools:</a:t>
            </a:r>
            <a:br>
              <a:rPr b="1" lang="en" sz="1220">
                <a:latin typeface="Lexend"/>
                <a:ea typeface="Lexend"/>
                <a:cs typeface="Lexend"/>
                <a:sym typeface="Lexend"/>
              </a:rPr>
            </a:br>
            <a:br>
              <a:rPr lang="en" sz="1220">
                <a:latin typeface="Lexend"/>
                <a:ea typeface="Lexend"/>
                <a:cs typeface="Lexend"/>
                <a:sym typeface="Lexend"/>
              </a:rPr>
            </a:br>
            <a:r>
              <a:rPr lang="en" sz="1220">
                <a:latin typeface="Lexend"/>
                <a:ea typeface="Lexend"/>
                <a:cs typeface="Lexend"/>
                <a:sym typeface="Lexend"/>
              </a:rPr>
              <a:t>- Network policies: Control traffic between pods</a:t>
            </a:r>
            <a:endParaRPr sz="1220">
              <a:latin typeface="Lexend"/>
              <a:ea typeface="Lexend"/>
              <a:cs typeface="Lexend"/>
              <a:sym typeface="Lexend"/>
            </a:endParaRPr>
          </a:p>
          <a:p>
            <a:pPr indent="0" lvl="0" marL="0" rtl="0" algn="l">
              <a:lnSpc>
                <a:spcPct val="105000"/>
              </a:lnSpc>
              <a:spcBef>
                <a:spcPts val="1200"/>
              </a:spcBef>
              <a:spcAft>
                <a:spcPts val="0"/>
              </a:spcAft>
              <a:buClr>
                <a:schemeClr val="dk1"/>
              </a:buClr>
              <a:buSzPts val="440"/>
              <a:buFont typeface="Arial"/>
              <a:buNone/>
            </a:pPr>
            <a:r>
              <a:rPr lang="en" sz="1220">
                <a:latin typeface="Lexend"/>
                <a:ea typeface="Lexend"/>
                <a:cs typeface="Lexend"/>
                <a:sym typeface="Lexend"/>
              </a:rPr>
              <a:t>- Resource quotas and limits: Manage resource consumption</a:t>
            </a:r>
            <a:endParaRPr sz="1220">
              <a:latin typeface="Lexend"/>
              <a:ea typeface="Lexend"/>
              <a:cs typeface="Lexend"/>
              <a:sym typeface="Lexend"/>
            </a:endParaRPr>
          </a:p>
          <a:p>
            <a:pPr indent="0" lvl="0" marL="0" rtl="0" algn="l">
              <a:lnSpc>
                <a:spcPct val="105000"/>
              </a:lnSpc>
              <a:spcBef>
                <a:spcPts val="1200"/>
              </a:spcBef>
              <a:spcAft>
                <a:spcPts val="0"/>
              </a:spcAft>
              <a:buClr>
                <a:schemeClr val="dk1"/>
              </a:buClr>
              <a:buSzPts val="440"/>
              <a:buFont typeface="Arial"/>
              <a:buNone/>
            </a:pPr>
            <a:r>
              <a:rPr lang="en" sz="1220">
                <a:latin typeface="Lexend"/>
                <a:ea typeface="Lexend"/>
                <a:cs typeface="Lexend"/>
                <a:sym typeface="Lexend"/>
              </a:rPr>
              <a:t>- RBAC: Fine-grained access control</a:t>
            </a:r>
            <a:endParaRPr sz="1220">
              <a:latin typeface="Lexend"/>
              <a:ea typeface="Lexend"/>
              <a:cs typeface="Lexend"/>
              <a:sym typeface="Lexend"/>
            </a:endParaRPr>
          </a:p>
          <a:p>
            <a:pPr indent="0" lvl="0" marL="0" rtl="0" algn="l">
              <a:lnSpc>
                <a:spcPct val="105000"/>
              </a:lnSpc>
              <a:spcBef>
                <a:spcPts val="1200"/>
              </a:spcBef>
              <a:spcAft>
                <a:spcPts val="0"/>
              </a:spcAft>
              <a:buClr>
                <a:schemeClr val="dk1"/>
              </a:buClr>
              <a:buSzPts val="440"/>
              <a:buFont typeface="Arial"/>
              <a:buNone/>
            </a:pPr>
            <a:r>
              <a:rPr lang="en" sz="1220">
                <a:latin typeface="Lexend"/>
                <a:ea typeface="Lexend"/>
                <a:cs typeface="Lexend"/>
                <a:sym typeface="Lexend"/>
              </a:rPr>
              <a:t>- Pod Security Policies: Define security contexts for pods</a:t>
            </a:r>
            <a:endParaRPr sz="1220">
              <a:latin typeface="Lexend"/>
              <a:ea typeface="Lexend"/>
              <a:cs typeface="Lexend"/>
              <a:sym typeface="Lexend"/>
            </a:endParaRPr>
          </a:p>
          <a:p>
            <a:pPr indent="0" lvl="0" marL="0" rtl="0" algn="l">
              <a:lnSpc>
                <a:spcPct val="105000"/>
              </a:lnSpc>
              <a:spcBef>
                <a:spcPts val="1200"/>
              </a:spcBef>
              <a:spcAft>
                <a:spcPts val="0"/>
              </a:spcAft>
              <a:buSzPts val="440"/>
              <a:buNone/>
            </a:pPr>
            <a:r>
              <a:rPr lang="en" sz="1220">
                <a:latin typeface="Lexend"/>
                <a:ea typeface="Lexend"/>
                <a:cs typeface="Lexend"/>
                <a:sym typeface="Lexend"/>
              </a:rPr>
              <a:t>- Storage: Storage classes, persistent volume claims</a:t>
            </a:r>
            <a:endParaRPr sz="1220">
              <a:latin typeface="Lexend"/>
              <a:ea typeface="Lexend"/>
              <a:cs typeface="Lexend"/>
              <a:sym typeface="Lexend"/>
            </a:endParaRPr>
          </a:p>
          <a:p>
            <a:pPr indent="0" lvl="0" marL="0" rtl="0" algn="l">
              <a:lnSpc>
                <a:spcPct val="105000"/>
              </a:lnSpc>
              <a:spcBef>
                <a:spcPts val="1200"/>
              </a:spcBef>
              <a:spcAft>
                <a:spcPts val="0"/>
              </a:spcAft>
              <a:buSzPts val="440"/>
              <a:buNone/>
            </a:pPr>
            <a:r>
              <a:t/>
            </a:r>
            <a:endParaRPr sz="1220">
              <a:latin typeface="Lexend"/>
              <a:ea typeface="Lexend"/>
              <a:cs typeface="Lexend"/>
              <a:sym typeface="Lexend"/>
            </a:endParaRPr>
          </a:p>
          <a:p>
            <a:pPr indent="0" lvl="0" marL="0" rtl="0" algn="l">
              <a:lnSpc>
                <a:spcPct val="105000"/>
              </a:lnSpc>
              <a:spcBef>
                <a:spcPts val="1200"/>
              </a:spcBef>
              <a:spcAft>
                <a:spcPts val="1200"/>
              </a:spcAft>
              <a:buSzPts val="440"/>
              <a:buNone/>
            </a:pPr>
            <a:r>
              <a:rPr b="1" lang="en" sz="1220">
                <a:latin typeface="Lexend"/>
                <a:ea typeface="Lexend"/>
                <a:cs typeface="Lexend"/>
                <a:sym typeface="Lexend"/>
              </a:rPr>
              <a:t>Tools</a:t>
            </a:r>
            <a:br>
              <a:rPr b="1" lang="en" sz="1220">
                <a:latin typeface="Lexend"/>
                <a:ea typeface="Lexend"/>
                <a:cs typeface="Lexend"/>
                <a:sym typeface="Lexend"/>
              </a:rPr>
            </a:br>
            <a:r>
              <a:rPr lang="en" sz="1220">
                <a:latin typeface="Lexend"/>
                <a:ea typeface="Lexend"/>
                <a:cs typeface="Lexend"/>
                <a:sym typeface="Lexend"/>
              </a:rPr>
              <a:t>1. </a:t>
            </a:r>
            <a:r>
              <a:rPr lang="en" sz="1220" u="sng">
                <a:solidFill>
                  <a:schemeClr val="hlink"/>
                </a:solidFill>
                <a:latin typeface="Lexend"/>
                <a:ea typeface="Lexend"/>
                <a:cs typeface="Lexend"/>
                <a:sym typeface="Lexend"/>
                <a:hlinkClick r:id="rId3"/>
              </a:rPr>
              <a:t>Kiosk</a:t>
            </a:r>
            <a:r>
              <a:rPr lang="en" sz="1220">
                <a:latin typeface="Lexend"/>
                <a:ea typeface="Lexend"/>
                <a:cs typeface="Lexend"/>
                <a:sym typeface="Lexend"/>
              </a:rPr>
              <a:t> (Now Archived for vCluster)</a:t>
            </a:r>
            <a:br>
              <a:rPr lang="en" sz="1220">
                <a:latin typeface="Lexend"/>
                <a:ea typeface="Lexend"/>
                <a:cs typeface="Lexend"/>
                <a:sym typeface="Lexend"/>
              </a:rPr>
            </a:br>
            <a:r>
              <a:rPr lang="en" sz="1220">
                <a:latin typeface="Lexend"/>
                <a:ea typeface="Lexend"/>
                <a:cs typeface="Lexend"/>
                <a:sym typeface="Lexend"/>
              </a:rPr>
              <a:t>2. </a:t>
            </a:r>
            <a:r>
              <a:rPr lang="en" sz="1120" u="sng">
                <a:solidFill>
                  <a:schemeClr val="hlink"/>
                </a:solidFill>
                <a:latin typeface="Lexend"/>
                <a:ea typeface="Lexend"/>
                <a:cs typeface="Lexend"/>
                <a:sym typeface="Lexend"/>
                <a:hlinkClick r:id="rId4"/>
              </a:rPr>
              <a:t>KubeZoo</a:t>
            </a:r>
            <a:br>
              <a:rPr lang="en" sz="1220">
                <a:latin typeface="Lexend"/>
                <a:ea typeface="Lexend"/>
                <a:cs typeface="Lexend"/>
                <a:sym typeface="Lexend"/>
              </a:rPr>
            </a:br>
            <a:r>
              <a:rPr lang="en" sz="1220">
                <a:latin typeface="Lexend"/>
                <a:ea typeface="Lexend"/>
                <a:cs typeface="Lexend"/>
                <a:sym typeface="Lexend"/>
              </a:rPr>
              <a:t>3. </a:t>
            </a:r>
            <a:r>
              <a:rPr lang="en" sz="1220" u="sng">
                <a:solidFill>
                  <a:schemeClr val="hlink"/>
                </a:solidFill>
                <a:latin typeface="Lexend"/>
                <a:ea typeface="Lexend"/>
                <a:cs typeface="Lexend"/>
                <a:sym typeface="Lexend"/>
                <a:hlinkClick r:id="rId5"/>
              </a:rPr>
              <a:t>Capsule</a:t>
            </a:r>
            <a:endParaRPr sz="1220">
              <a:latin typeface="Lexend"/>
              <a:ea typeface="Lexend"/>
              <a:cs typeface="Lexend"/>
              <a:sym typeface="Lexend"/>
            </a:endParaRPr>
          </a:p>
        </p:txBody>
      </p:sp>
      <p:sp>
        <p:nvSpPr>
          <p:cNvPr id="105" name="Google Shape;105;p18"/>
          <p:cNvSpPr txBox="1"/>
          <p:nvPr>
            <p:ph idx="4294967295" type="title"/>
          </p:nvPr>
        </p:nvSpPr>
        <p:spPr>
          <a:xfrm>
            <a:off x="305400" y="425950"/>
            <a:ext cx="3518700" cy="561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600">
                <a:solidFill>
                  <a:srgbClr val="67B444"/>
                </a:solidFill>
              </a:rPr>
              <a:t>Namespace Per Tenant</a:t>
            </a:r>
            <a:endParaRPr b="1" sz="1600">
              <a:solidFill>
                <a:srgbClr val="67B444"/>
              </a:solidFill>
              <a:latin typeface="Lexend"/>
              <a:ea typeface="Lexend"/>
              <a:cs typeface="Lexend"/>
              <a:sym typeface="Lexend"/>
            </a:endParaRPr>
          </a:p>
          <a:p>
            <a:pPr indent="0" lvl="0" marL="0" rtl="0" algn="l">
              <a:spcBef>
                <a:spcPts val="400"/>
              </a:spcBef>
              <a:spcAft>
                <a:spcPts val="0"/>
              </a:spcAft>
              <a:buNone/>
            </a:pPr>
            <a:r>
              <a:t/>
            </a:r>
            <a:endParaRPr b="1">
              <a:latin typeface="Lexend"/>
              <a:ea typeface="Lexend"/>
              <a:cs typeface="Lexend"/>
              <a:sym typeface="Lexend"/>
            </a:endParaRPr>
          </a:p>
        </p:txBody>
      </p:sp>
      <p:pic>
        <p:nvPicPr>
          <p:cNvPr id="106" name="Google Shape;106;p18"/>
          <p:cNvPicPr preferRelativeResize="0"/>
          <p:nvPr/>
        </p:nvPicPr>
        <p:blipFill>
          <a:blip r:embed="rId6">
            <a:alphaModFix/>
          </a:blip>
          <a:stretch>
            <a:fillRect/>
          </a:stretch>
        </p:blipFill>
        <p:spPr>
          <a:xfrm>
            <a:off x="222401" y="4538875"/>
            <a:ext cx="1365750" cy="680824"/>
          </a:xfrm>
          <a:prstGeom prst="rect">
            <a:avLst/>
          </a:prstGeom>
          <a:noFill/>
          <a:ln>
            <a:noFill/>
          </a:ln>
        </p:spPr>
      </p:pic>
      <p:pic>
        <p:nvPicPr>
          <p:cNvPr id="107" name="Google Shape;107;p18"/>
          <p:cNvPicPr preferRelativeResize="0"/>
          <p:nvPr/>
        </p:nvPicPr>
        <p:blipFill>
          <a:blip r:embed="rId7">
            <a:alphaModFix/>
          </a:blip>
          <a:stretch>
            <a:fillRect/>
          </a:stretch>
        </p:blipFill>
        <p:spPr>
          <a:xfrm>
            <a:off x="305400" y="1131963"/>
            <a:ext cx="5145624" cy="3262199"/>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4294967295" type="subTitle"/>
          </p:nvPr>
        </p:nvSpPr>
        <p:spPr>
          <a:xfrm>
            <a:off x="5744975" y="614975"/>
            <a:ext cx="3294600" cy="4014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300">
                <a:latin typeface="Lexend"/>
                <a:ea typeface="Lexend"/>
                <a:cs typeface="Lexend"/>
                <a:sym typeface="Lexend"/>
              </a:rPr>
              <a:t>Key concepts and tools:</a:t>
            </a:r>
            <a:br>
              <a:rPr b="1" lang="en" sz="1300">
                <a:latin typeface="Lexend"/>
                <a:ea typeface="Lexend"/>
                <a:cs typeface="Lexend"/>
                <a:sym typeface="Lexend"/>
              </a:rPr>
            </a:br>
            <a:br>
              <a:rPr lang="en" sz="1300">
                <a:latin typeface="Lexend"/>
                <a:ea typeface="Lexend"/>
                <a:cs typeface="Lexend"/>
                <a:sym typeface="Lexend"/>
              </a:rPr>
            </a:br>
            <a:r>
              <a:rPr lang="en" sz="1300">
                <a:latin typeface="Lexend"/>
                <a:ea typeface="Lexend"/>
                <a:cs typeface="Lexend"/>
                <a:sym typeface="Lexend"/>
              </a:rPr>
              <a:t>Virtual clusters are fully working Kubernetes clusters that run on top of other Kubernetes clusters</a:t>
            </a:r>
            <a:endParaRPr sz="1300">
              <a:latin typeface="Lexend"/>
              <a:ea typeface="Lexend"/>
              <a:cs typeface="Lexend"/>
              <a:sym typeface="Lexend"/>
            </a:endParaRPr>
          </a:p>
          <a:p>
            <a:pPr indent="0" lvl="0" marL="0" rtl="0" algn="l">
              <a:lnSpc>
                <a:spcPct val="105000"/>
              </a:lnSpc>
              <a:spcBef>
                <a:spcPts val="1200"/>
              </a:spcBef>
              <a:spcAft>
                <a:spcPts val="0"/>
              </a:spcAft>
              <a:buSzPts val="605"/>
              <a:buNone/>
            </a:pPr>
            <a:r>
              <a:rPr lang="en" sz="1300">
                <a:latin typeface="Lexend"/>
                <a:ea typeface="Lexend"/>
                <a:cs typeface="Lexend"/>
                <a:sym typeface="Lexend"/>
              </a:rPr>
              <a:t>They have their own control plane and schedule all workloads into a single namespace of the host cluster.</a:t>
            </a:r>
            <a:endParaRPr sz="1300">
              <a:latin typeface="Lexend"/>
              <a:ea typeface="Lexend"/>
              <a:cs typeface="Lexend"/>
              <a:sym typeface="Lexend"/>
            </a:endParaRPr>
          </a:p>
          <a:p>
            <a:pPr indent="0" lvl="0" marL="0" rtl="0" algn="l">
              <a:lnSpc>
                <a:spcPct val="150000"/>
              </a:lnSpc>
              <a:spcBef>
                <a:spcPts val="1200"/>
              </a:spcBef>
              <a:spcAft>
                <a:spcPts val="0"/>
              </a:spcAft>
              <a:buSzPts val="605"/>
              <a:buNone/>
            </a:pPr>
            <a:br>
              <a:rPr lang="en" sz="1300">
                <a:latin typeface="Lexend"/>
                <a:ea typeface="Lexend"/>
                <a:cs typeface="Lexend"/>
                <a:sym typeface="Lexend"/>
              </a:rPr>
            </a:br>
            <a:r>
              <a:rPr b="1" lang="en" sz="1300">
                <a:latin typeface="Lexend"/>
                <a:ea typeface="Lexend"/>
                <a:cs typeface="Lexend"/>
                <a:sym typeface="Lexend"/>
              </a:rPr>
              <a:t>Tools</a:t>
            </a:r>
            <a:br>
              <a:rPr b="1" lang="en" sz="1300">
                <a:latin typeface="Lexend"/>
                <a:ea typeface="Lexend"/>
                <a:cs typeface="Lexend"/>
                <a:sym typeface="Lexend"/>
              </a:rPr>
            </a:br>
            <a:r>
              <a:rPr lang="en" sz="1000">
                <a:latin typeface="Lexend"/>
                <a:ea typeface="Lexend"/>
                <a:cs typeface="Lexend"/>
                <a:sym typeface="Lexend"/>
              </a:rPr>
              <a:t>1. </a:t>
            </a:r>
            <a:r>
              <a:rPr lang="en" sz="1000" u="sng">
                <a:solidFill>
                  <a:schemeClr val="hlink"/>
                </a:solidFill>
                <a:latin typeface="Lexend"/>
                <a:ea typeface="Lexend"/>
                <a:cs typeface="Lexend"/>
                <a:sym typeface="Lexend"/>
                <a:hlinkClick r:id="rId3"/>
              </a:rPr>
              <a:t>Cluster API</a:t>
            </a:r>
            <a:br>
              <a:rPr lang="en" sz="1000" u="sng">
                <a:solidFill>
                  <a:schemeClr val="hlink"/>
                </a:solidFill>
                <a:latin typeface="Lexend"/>
                <a:ea typeface="Lexend"/>
                <a:cs typeface="Lexend"/>
                <a:sym typeface="Lexend"/>
                <a:hlinkClick r:id="rId4"/>
              </a:rPr>
            </a:br>
            <a:r>
              <a:rPr lang="en" sz="1000">
                <a:latin typeface="Lexend"/>
                <a:ea typeface="Lexend"/>
                <a:cs typeface="Lexend"/>
                <a:sym typeface="Lexend"/>
              </a:rPr>
              <a:t>2. </a:t>
            </a:r>
            <a:r>
              <a:rPr lang="en" sz="1000" u="sng">
                <a:solidFill>
                  <a:schemeClr val="hlink"/>
                </a:solidFill>
                <a:latin typeface="Lexend"/>
                <a:ea typeface="Lexend"/>
                <a:cs typeface="Lexend"/>
                <a:sym typeface="Lexend"/>
                <a:hlinkClick r:id="rId5"/>
              </a:rPr>
              <a:t>vCluster</a:t>
            </a:r>
            <a:r>
              <a:rPr lang="en" sz="1000">
                <a:latin typeface="Lexend"/>
                <a:ea typeface="Lexend"/>
                <a:cs typeface="Lexend"/>
                <a:sym typeface="Lexend"/>
              </a:rPr>
              <a:t> (Semi Hard)</a:t>
            </a:r>
            <a:br>
              <a:rPr lang="en" sz="1000">
                <a:latin typeface="Lexend"/>
                <a:ea typeface="Lexend"/>
                <a:cs typeface="Lexend"/>
                <a:sym typeface="Lexend"/>
              </a:rPr>
            </a:br>
            <a:r>
              <a:rPr lang="en" sz="1000">
                <a:latin typeface="Lexend"/>
                <a:ea typeface="Lexend"/>
                <a:cs typeface="Lexend"/>
                <a:sym typeface="Lexend"/>
              </a:rPr>
              <a:t>3. </a:t>
            </a:r>
            <a:r>
              <a:rPr lang="en" sz="1000" u="sng">
                <a:solidFill>
                  <a:schemeClr val="hlink"/>
                </a:solidFill>
                <a:latin typeface="Lexend"/>
                <a:ea typeface="Lexend"/>
                <a:cs typeface="Lexend"/>
                <a:sym typeface="Lexend"/>
                <a:hlinkClick r:id="rId6"/>
              </a:rPr>
              <a:t>Kamaji</a:t>
            </a:r>
            <a:endParaRPr sz="1000">
              <a:latin typeface="Lexend"/>
              <a:ea typeface="Lexend"/>
              <a:cs typeface="Lexend"/>
              <a:sym typeface="Lexend"/>
            </a:endParaRPr>
          </a:p>
          <a:p>
            <a:pPr indent="0" lvl="0" marL="0" rtl="0" algn="l">
              <a:lnSpc>
                <a:spcPct val="150000"/>
              </a:lnSpc>
              <a:spcBef>
                <a:spcPts val="0"/>
              </a:spcBef>
              <a:spcAft>
                <a:spcPts val="0"/>
              </a:spcAft>
              <a:buSzPts val="605"/>
              <a:buNone/>
            </a:pPr>
            <a:r>
              <a:rPr lang="en" sz="1000">
                <a:latin typeface="Lexend"/>
                <a:ea typeface="Lexend"/>
                <a:cs typeface="Lexend"/>
                <a:sym typeface="Lexend"/>
              </a:rPr>
              <a:t>4. </a:t>
            </a:r>
            <a:r>
              <a:rPr lang="en" sz="1000" u="sng">
                <a:solidFill>
                  <a:schemeClr val="hlink"/>
                </a:solidFill>
                <a:latin typeface="Lexend"/>
                <a:ea typeface="Lexend"/>
                <a:cs typeface="Lexend"/>
                <a:sym typeface="Lexend"/>
                <a:hlinkClick r:id="rId7"/>
              </a:rPr>
              <a:t>Gardener</a:t>
            </a:r>
            <a:endParaRPr sz="1000">
              <a:latin typeface="Lexend"/>
              <a:ea typeface="Lexend"/>
              <a:cs typeface="Lexend"/>
              <a:sym typeface="Lexend"/>
            </a:endParaRPr>
          </a:p>
          <a:p>
            <a:pPr indent="0" lvl="0" marL="0" rtl="0" algn="l">
              <a:lnSpc>
                <a:spcPct val="150000"/>
              </a:lnSpc>
              <a:spcBef>
                <a:spcPts val="0"/>
              </a:spcBef>
              <a:spcAft>
                <a:spcPts val="0"/>
              </a:spcAft>
              <a:buSzPts val="605"/>
              <a:buNone/>
            </a:pPr>
            <a:r>
              <a:rPr lang="en" sz="1000">
                <a:latin typeface="Lexend"/>
                <a:ea typeface="Lexend"/>
                <a:cs typeface="Lexend"/>
                <a:sym typeface="Lexend"/>
              </a:rPr>
              <a:t>5. </a:t>
            </a:r>
            <a:r>
              <a:rPr lang="en" sz="1000" u="sng">
                <a:solidFill>
                  <a:schemeClr val="hlink"/>
                </a:solidFill>
                <a:latin typeface="Lexend"/>
                <a:ea typeface="Lexend"/>
                <a:cs typeface="Lexend"/>
                <a:sym typeface="Lexend"/>
                <a:hlinkClick r:id="rId8"/>
              </a:rPr>
              <a:t>HyperShift</a:t>
            </a:r>
            <a:br>
              <a:rPr lang="en" sz="1000">
                <a:latin typeface="Lexend"/>
                <a:ea typeface="Lexend"/>
                <a:cs typeface="Lexend"/>
                <a:sym typeface="Lexend"/>
              </a:rPr>
            </a:br>
            <a:r>
              <a:rPr lang="en" sz="1000">
                <a:latin typeface="Lexend"/>
                <a:ea typeface="Lexend"/>
                <a:cs typeface="Lexend"/>
                <a:sym typeface="Lexend"/>
              </a:rPr>
              <a:t>6. </a:t>
            </a:r>
            <a:r>
              <a:rPr lang="en" sz="1000" u="sng">
                <a:solidFill>
                  <a:schemeClr val="hlink"/>
                </a:solidFill>
                <a:latin typeface="Lexend"/>
                <a:ea typeface="Lexend"/>
                <a:cs typeface="Lexend"/>
                <a:sym typeface="Lexend"/>
                <a:hlinkClick r:id="rId9"/>
              </a:rPr>
              <a:t>Capsule Proxy</a:t>
            </a:r>
            <a:r>
              <a:rPr lang="en" sz="1000">
                <a:latin typeface="Lexend"/>
                <a:ea typeface="Lexend"/>
                <a:cs typeface="Lexend"/>
                <a:sym typeface="Lexend"/>
              </a:rPr>
              <a:t> ?</a:t>
            </a:r>
            <a:endParaRPr sz="1000">
              <a:latin typeface="Lexend"/>
              <a:ea typeface="Lexend"/>
              <a:cs typeface="Lexend"/>
              <a:sym typeface="Lexend"/>
            </a:endParaRPr>
          </a:p>
          <a:p>
            <a:pPr indent="0" lvl="0" marL="0" rtl="0" algn="l">
              <a:lnSpc>
                <a:spcPct val="105000"/>
              </a:lnSpc>
              <a:spcBef>
                <a:spcPts val="0"/>
              </a:spcBef>
              <a:spcAft>
                <a:spcPts val="1200"/>
              </a:spcAft>
              <a:buSzPts val="605"/>
              <a:buNone/>
            </a:pPr>
            <a:r>
              <a:t/>
            </a:r>
            <a:endParaRPr sz="1300">
              <a:latin typeface="Lexend"/>
              <a:ea typeface="Lexend"/>
              <a:cs typeface="Lexend"/>
              <a:sym typeface="Lexend"/>
            </a:endParaRPr>
          </a:p>
        </p:txBody>
      </p:sp>
      <p:sp>
        <p:nvSpPr>
          <p:cNvPr id="113" name="Google Shape;113;p19"/>
          <p:cNvSpPr txBox="1"/>
          <p:nvPr>
            <p:ph idx="4294967295" type="title"/>
          </p:nvPr>
        </p:nvSpPr>
        <p:spPr>
          <a:xfrm>
            <a:off x="305400" y="425950"/>
            <a:ext cx="6972900" cy="561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67B444"/>
                </a:solidFill>
                <a:latin typeface="Lexend"/>
                <a:ea typeface="Lexend"/>
                <a:cs typeface="Lexend"/>
                <a:sym typeface="Lexend"/>
              </a:rPr>
              <a:t>Virtualized Kubernetes Control Planes</a:t>
            </a:r>
            <a:endParaRPr b="1" sz="1800">
              <a:solidFill>
                <a:srgbClr val="67B444"/>
              </a:solidFill>
              <a:latin typeface="Lexend"/>
              <a:ea typeface="Lexend"/>
              <a:cs typeface="Lexend"/>
              <a:sym typeface="Lexend"/>
            </a:endParaRPr>
          </a:p>
          <a:p>
            <a:pPr indent="0" lvl="0" marL="0" rtl="0" algn="l">
              <a:lnSpc>
                <a:spcPct val="115000"/>
              </a:lnSpc>
              <a:spcBef>
                <a:spcPts val="1800"/>
              </a:spcBef>
              <a:spcAft>
                <a:spcPts val="0"/>
              </a:spcAft>
              <a:buNone/>
            </a:pPr>
            <a:r>
              <a:t/>
            </a:r>
            <a:endParaRPr b="1" sz="1700"/>
          </a:p>
          <a:p>
            <a:pPr indent="0" lvl="0" marL="0" rtl="0" algn="l">
              <a:spcBef>
                <a:spcPts val="400"/>
              </a:spcBef>
              <a:spcAft>
                <a:spcPts val="0"/>
              </a:spcAft>
              <a:buNone/>
            </a:pPr>
            <a:r>
              <a:t/>
            </a:r>
            <a:endParaRPr b="1">
              <a:latin typeface="Lexend"/>
              <a:ea typeface="Lexend"/>
              <a:cs typeface="Lexend"/>
              <a:sym typeface="Lexend"/>
            </a:endParaRPr>
          </a:p>
        </p:txBody>
      </p:sp>
      <p:pic>
        <p:nvPicPr>
          <p:cNvPr id="114" name="Google Shape;114;p19"/>
          <p:cNvPicPr preferRelativeResize="0"/>
          <p:nvPr/>
        </p:nvPicPr>
        <p:blipFill>
          <a:blip r:embed="rId10">
            <a:alphaModFix/>
          </a:blip>
          <a:stretch>
            <a:fillRect/>
          </a:stretch>
        </p:blipFill>
        <p:spPr>
          <a:xfrm>
            <a:off x="222401" y="4538875"/>
            <a:ext cx="1365750" cy="680824"/>
          </a:xfrm>
          <a:prstGeom prst="rect">
            <a:avLst/>
          </a:prstGeom>
          <a:noFill/>
          <a:ln>
            <a:noFill/>
          </a:ln>
        </p:spPr>
      </p:pic>
      <p:pic>
        <p:nvPicPr>
          <p:cNvPr id="115" name="Google Shape;115;p19"/>
          <p:cNvPicPr preferRelativeResize="0"/>
          <p:nvPr/>
        </p:nvPicPr>
        <p:blipFill>
          <a:blip r:embed="rId11">
            <a:alphaModFix/>
          </a:blip>
          <a:stretch>
            <a:fillRect/>
          </a:stretch>
        </p:blipFill>
        <p:spPr>
          <a:xfrm>
            <a:off x="280025" y="1206675"/>
            <a:ext cx="5388750" cy="2923801"/>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idx="4294967295" type="subTitle"/>
          </p:nvPr>
        </p:nvSpPr>
        <p:spPr>
          <a:xfrm>
            <a:off x="305525" y="1106050"/>
            <a:ext cx="4174200" cy="3291300"/>
          </a:xfrm>
          <a:prstGeom prst="rect">
            <a:avLst/>
          </a:prstGeom>
        </p:spPr>
        <p:txBody>
          <a:bodyPr anchorCtr="0" anchor="t" bIns="91425" lIns="91425" spcFirstLastPara="1" rIns="91425" wrap="square" tIns="91425">
            <a:normAutofit fontScale="77500" lnSpcReduction="10000"/>
          </a:bodyPr>
          <a:lstStyle/>
          <a:p>
            <a:pPr indent="0" lvl="0" marL="0" rtl="0" algn="l">
              <a:spcBef>
                <a:spcPts val="1200"/>
              </a:spcBef>
              <a:spcAft>
                <a:spcPts val="0"/>
              </a:spcAft>
              <a:buNone/>
            </a:pPr>
            <a:r>
              <a:rPr lang="en" sz="1100">
                <a:latin typeface="Lexend"/>
                <a:ea typeface="Lexend"/>
                <a:cs typeface="Lexend"/>
                <a:sym typeface="Lexend"/>
              </a:rPr>
              <a:t>Kubernetes has several shared components. A good example is the Ingress controller, which is usually deployed once per cluster. If you submit an Ingress manifest with the same path, the last overwrites the definition and only one works. </a:t>
            </a:r>
            <a:r>
              <a:rPr b="1" lang="en" sz="1100">
                <a:latin typeface="Lexend"/>
                <a:ea typeface="Lexend"/>
                <a:cs typeface="Lexend"/>
                <a:sym typeface="Lexend"/>
              </a:rPr>
              <a:t>(Soft Tenancy)</a:t>
            </a:r>
            <a:endParaRPr b="1" sz="1100">
              <a:latin typeface="Lexend"/>
              <a:ea typeface="Lexend"/>
              <a:cs typeface="Lexend"/>
              <a:sym typeface="Lexend"/>
            </a:endParaRPr>
          </a:p>
          <a:p>
            <a:pPr indent="0" lvl="0" marL="0" rtl="0" algn="l">
              <a:spcBef>
                <a:spcPts val="1200"/>
              </a:spcBef>
              <a:spcAft>
                <a:spcPts val="0"/>
              </a:spcAft>
              <a:buNone/>
            </a:pPr>
            <a:r>
              <a:rPr lang="en" sz="1100">
                <a:latin typeface="Lexend"/>
                <a:ea typeface="Lexend"/>
                <a:cs typeface="Lexend"/>
                <a:sym typeface="Lexend"/>
              </a:rPr>
              <a:t>The same challenge applies to the Kubernetes API server. Kubernetes isn't aware of the tenant, and if the API receives too many requests, it will throttle them for everyone. </a:t>
            </a:r>
            <a:r>
              <a:rPr b="1" lang="en" sz="1100">
                <a:latin typeface="Lexend"/>
                <a:ea typeface="Lexend"/>
                <a:cs typeface="Lexend"/>
                <a:sym typeface="Lexend"/>
              </a:rPr>
              <a:t>(Soft Tenancy)</a:t>
            </a:r>
            <a:br>
              <a:rPr b="1" lang="en" sz="1100">
                <a:latin typeface="Lexend"/>
                <a:ea typeface="Lexend"/>
                <a:cs typeface="Lexend"/>
                <a:sym typeface="Lexend"/>
              </a:rPr>
            </a:br>
            <a:br>
              <a:rPr lang="en" sz="1100">
                <a:latin typeface="Lexend"/>
                <a:ea typeface="Lexend"/>
                <a:cs typeface="Lexend"/>
                <a:sym typeface="Lexend"/>
              </a:rPr>
            </a:br>
            <a:r>
              <a:rPr lang="en" sz="1100">
                <a:latin typeface="Lexend"/>
                <a:ea typeface="Lexend"/>
                <a:cs typeface="Lexend"/>
                <a:sym typeface="Lexend"/>
              </a:rPr>
              <a:t>Another interesting challenge is CoreDNS, </a:t>
            </a:r>
            <a:r>
              <a:rPr i="1" lang="en" sz="1100">
                <a:latin typeface="Lexend"/>
                <a:ea typeface="Lexend"/>
                <a:cs typeface="Lexend"/>
                <a:sym typeface="Lexend"/>
              </a:rPr>
              <a:t>tenants abuses the DNS</a:t>
            </a:r>
            <a:r>
              <a:rPr lang="en" sz="1100">
                <a:latin typeface="Lexend"/>
                <a:ea typeface="Lexend"/>
                <a:cs typeface="Lexend"/>
                <a:sym typeface="Lexend"/>
              </a:rPr>
              <a:t> The rest of the cluster will suffer too. we could limit requests with an extra plugin</a:t>
            </a:r>
            <a:r>
              <a:rPr lang="en" sz="1100">
                <a:uFill>
                  <a:noFill/>
                </a:uFill>
                <a:latin typeface="Lexend"/>
                <a:ea typeface="Lexend"/>
                <a:cs typeface="Lexend"/>
                <a:sym typeface="Lexend"/>
                <a:hlinkClick r:id="rId3"/>
              </a:rPr>
              <a:t> </a:t>
            </a:r>
            <a:r>
              <a:rPr lang="en" sz="1100" u="sng">
                <a:latin typeface="Lexend"/>
                <a:ea typeface="Lexend"/>
                <a:cs typeface="Lexend"/>
                <a:sym typeface="Lexend"/>
                <a:hlinkClick r:id="rId4"/>
              </a:rPr>
              <a:t>https://github.com/coredns/policy</a:t>
            </a:r>
            <a:r>
              <a:rPr lang="en" sz="1100">
                <a:latin typeface="Lexend"/>
                <a:ea typeface="Lexend"/>
                <a:cs typeface="Lexend"/>
                <a:sym typeface="Lexend"/>
              </a:rPr>
              <a:t>. </a:t>
            </a:r>
            <a:r>
              <a:rPr b="1" lang="en" sz="1100">
                <a:latin typeface="Lexend"/>
                <a:ea typeface="Lexend"/>
                <a:cs typeface="Lexend"/>
                <a:sym typeface="Lexend"/>
              </a:rPr>
              <a:t>(Soft Tenancy)</a:t>
            </a:r>
            <a:endParaRPr b="1" sz="1100">
              <a:latin typeface="Lexend"/>
              <a:ea typeface="Lexend"/>
              <a:cs typeface="Lexend"/>
              <a:sym typeface="Lexend"/>
            </a:endParaRPr>
          </a:p>
          <a:p>
            <a:pPr indent="0" lvl="0" marL="0" rtl="0" algn="l">
              <a:spcBef>
                <a:spcPts val="1200"/>
              </a:spcBef>
              <a:spcAft>
                <a:spcPts val="0"/>
              </a:spcAft>
              <a:buNone/>
            </a:pPr>
            <a:r>
              <a:rPr lang="en" sz="1100">
                <a:latin typeface="Lexend"/>
                <a:ea typeface="Lexend"/>
                <a:cs typeface="Lexend"/>
                <a:sym typeface="Lexend"/>
              </a:rPr>
              <a:t>A tenant could take over nodes in the cluster just (ab)using liveness probes to solve this you could have a linter as part of your CI/CD process or use admission controllers to verify that resources submitted to the cluster are safe Using one of this library / rules </a:t>
            </a:r>
            <a:r>
              <a:rPr lang="en" sz="1100" u="sng">
                <a:latin typeface="Lexend"/>
                <a:ea typeface="Lexend"/>
                <a:cs typeface="Lexend"/>
                <a:sym typeface="Lexend"/>
                <a:hlinkClick r:id="rId5"/>
              </a:rPr>
              <a:t>Open Policy Agent</a:t>
            </a:r>
            <a:r>
              <a:rPr lang="en" sz="1100">
                <a:latin typeface="Lexend"/>
                <a:ea typeface="Lexend"/>
                <a:cs typeface="Lexend"/>
                <a:sym typeface="Lexend"/>
              </a:rPr>
              <a:t>. (</a:t>
            </a:r>
            <a:r>
              <a:rPr b="1" lang="en" sz="1100">
                <a:latin typeface="Lexend"/>
                <a:ea typeface="Lexend"/>
                <a:cs typeface="Lexend"/>
                <a:sym typeface="Lexend"/>
              </a:rPr>
              <a:t>Soft Tenancy)</a:t>
            </a:r>
            <a:endParaRPr b="1" sz="1100">
              <a:latin typeface="Lexend"/>
              <a:ea typeface="Lexend"/>
              <a:cs typeface="Lexend"/>
              <a:sym typeface="Lexend"/>
            </a:endParaRPr>
          </a:p>
          <a:p>
            <a:pPr indent="0" lvl="0" marL="0" rtl="0" algn="l">
              <a:spcBef>
                <a:spcPts val="1200"/>
              </a:spcBef>
              <a:spcAft>
                <a:spcPts val="1200"/>
              </a:spcAft>
              <a:buNone/>
            </a:pPr>
            <a:r>
              <a:rPr lang="en" sz="1100">
                <a:latin typeface="Lexend"/>
                <a:ea typeface="Lexend"/>
                <a:cs typeface="Lexend"/>
                <a:sym typeface="Lexend"/>
              </a:rPr>
              <a:t>Containers offer a weaker isolation mechanism than virtual machines to solve this we can use a container sandbox like</a:t>
            </a:r>
            <a:r>
              <a:rPr lang="en" sz="1100">
                <a:uFill>
                  <a:noFill/>
                </a:uFill>
                <a:latin typeface="Lexend"/>
                <a:ea typeface="Lexend"/>
                <a:cs typeface="Lexend"/>
                <a:sym typeface="Lexend"/>
                <a:hlinkClick r:id="rId6"/>
              </a:rPr>
              <a:t> </a:t>
            </a:r>
            <a:r>
              <a:rPr lang="en" sz="1100" u="sng">
                <a:latin typeface="Lexend"/>
                <a:ea typeface="Lexend"/>
                <a:cs typeface="Lexend"/>
                <a:sym typeface="Lexend"/>
                <a:hlinkClick r:id="rId7"/>
              </a:rPr>
              <a:t>gVisor</a:t>
            </a:r>
            <a:r>
              <a:rPr lang="en" sz="1100">
                <a:latin typeface="Lexend"/>
                <a:ea typeface="Lexend"/>
                <a:cs typeface="Lexend"/>
                <a:sym typeface="Lexend"/>
              </a:rPr>
              <a:t>, light virtual machines as containers (</a:t>
            </a:r>
            <a:r>
              <a:rPr lang="en" sz="1100" u="sng">
                <a:latin typeface="Lexend"/>
                <a:ea typeface="Lexend"/>
                <a:cs typeface="Lexend"/>
                <a:sym typeface="Lexend"/>
                <a:hlinkClick r:id="rId8"/>
              </a:rPr>
              <a:t>Kata containers</a:t>
            </a:r>
            <a:r>
              <a:rPr lang="en" sz="1100">
                <a:latin typeface="Lexend"/>
                <a:ea typeface="Lexend"/>
                <a:cs typeface="Lexend"/>
                <a:sym typeface="Lexend"/>
              </a:rPr>
              <a:t>,</a:t>
            </a:r>
            <a:r>
              <a:rPr lang="en" sz="1100">
                <a:uFill>
                  <a:noFill/>
                </a:uFill>
                <a:latin typeface="Lexend"/>
                <a:ea typeface="Lexend"/>
                <a:cs typeface="Lexend"/>
                <a:sym typeface="Lexend"/>
                <a:hlinkClick r:id="rId9"/>
              </a:rPr>
              <a:t> </a:t>
            </a:r>
            <a:r>
              <a:rPr lang="en" sz="1100" u="sng">
                <a:latin typeface="Lexend"/>
                <a:ea typeface="Lexend"/>
                <a:cs typeface="Lexend"/>
                <a:sym typeface="Lexend"/>
                <a:hlinkClick r:id="rId10"/>
              </a:rPr>
              <a:t>firecracker + containerd</a:t>
            </a:r>
            <a:r>
              <a:rPr lang="en" sz="1100">
                <a:latin typeface="Lexend"/>
                <a:ea typeface="Lexend"/>
                <a:cs typeface="Lexend"/>
                <a:sym typeface="Lexend"/>
              </a:rPr>
              <a:t>) or full virtual machines (</a:t>
            </a:r>
            <a:r>
              <a:rPr lang="en" sz="1100" u="sng">
                <a:latin typeface="Lexend"/>
                <a:ea typeface="Lexend"/>
                <a:cs typeface="Lexend"/>
                <a:sym typeface="Lexend"/>
                <a:hlinkClick r:id="rId11"/>
              </a:rPr>
              <a:t>virtlet as a CRI</a:t>
            </a:r>
            <a:r>
              <a:rPr lang="en" sz="1100">
                <a:latin typeface="Lexend"/>
                <a:ea typeface="Lexend"/>
                <a:cs typeface="Lexend"/>
                <a:sym typeface="Lexend"/>
              </a:rPr>
              <a:t>). </a:t>
            </a:r>
            <a:r>
              <a:rPr b="1" lang="en" sz="1100">
                <a:latin typeface="Lexend"/>
                <a:ea typeface="Lexend"/>
                <a:cs typeface="Lexend"/>
                <a:sym typeface="Lexend"/>
              </a:rPr>
              <a:t>(Soft Tenancy)</a:t>
            </a:r>
            <a:endParaRPr b="1">
              <a:latin typeface="Lexend"/>
              <a:ea typeface="Lexend"/>
              <a:cs typeface="Lexend"/>
              <a:sym typeface="Lexend"/>
            </a:endParaRPr>
          </a:p>
        </p:txBody>
      </p:sp>
      <p:sp>
        <p:nvSpPr>
          <p:cNvPr id="121" name="Google Shape;121;p20"/>
          <p:cNvSpPr txBox="1"/>
          <p:nvPr>
            <p:ph idx="4294967295" type="title"/>
          </p:nvPr>
        </p:nvSpPr>
        <p:spPr>
          <a:xfrm>
            <a:off x="305400" y="425950"/>
            <a:ext cx="4174200" cy="561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 sz="1300">
                <a:solidFill>
                  <a:srgbClr val="67B444"/>
                </a:solidFill>
                <a:latin typeface="Lexend"/>
                <a:ea typeface="Lexend"/>
                <a:cs typeface="Lexend"/>
                <a:sym typeface="Lexend"/>
              </a:rPr>
              <a:t>Challenges and Limitations 🌚</a:t>
            </a:r>
            <a:endParaRPr b="1">
              <a:solidFill>
                <a:srgbClr val="67B444"/>
              </a:solidFill>
              <a:latin typeface="Lexend"/>
              <a:ea typeface="Lexend"/>
              <a:cs typeface="Lexend"/>
              <a:sym typeface="Lexend"/>
            </a:endParaRPr>
          </a:p>
        </p:txBody>
      </p:sp>
      <p:pic>
        <p:nvPicPr>
          <p:cNvPr id="122" name="Google Shape;122;p20"/>
          <p:cNvPicPr preferRelativeResize="0"/>
          <p:nvPr/>
        </p:nvPicPr>
        <p:blipFill>
          <a:blip r:embed="rId12">
            <a:alphaModFix/>
          </a:blip>
          <a:stretch>
            <a:fillRect/>
          </a:stretch>
        </p:blipFill>
        <p:spPr>
          <a:xfrm>
            <a:off x="305401" y="4549625"/>
            <a:ext cx="1365750" cy="680824"/>
          </a:xfrm>
          <a:prstGeom prst="rect">
            <a:avLst/>
          </a:prstGeom>
          <a:noFill/>
          <a:ln>
            <a:noFill/>
          </a:ln>
        </p:spPr>
      </p:pic>
      <p:sp>
        <p:nvSpPr>
          <p:cNvPr id="123" name="Google Shape;123;p20"/>
          <p:cNvSpPr txBox="1"/>
          <p:nvPr>
            <p:ph idx="4294967295" type="subTitle"/>
          </p:nvPr>
        </p:nvSpPr>
        <p:spPr>
          <a:xfrm>
            <a:off x="4678550" y="1059125"/>
            <a:ext cx="4174200" cy="33381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sz="1100">
                <a:latin typeface="Lexend"/>
                <a:ea typeface="Lexend"/>
                <a:cs typeface="Lexend"/>
                <a:sym typeface="Lexend"/>
              </a:rPr>
              <a:t>Hard multi-tenancy in Kubernetes, typically implemented through virtual or multi-cluster approaches, offers strong isolation but comes with significant trade-offs. </a:t>
            </a:r>
            <a:r>
              <a:rPr b="1" lang="en" sz="1100">
                <a:latin typeface="Lexend"/>
                <a:ea typeface="Lexend"/>
                <a:cs typeface="Lexend"/>
                <a:sym typeface="Lexend"/>
              </a:rPr>
              <a:t>(Hard Tenancy)</a:t>
            </a:r>
            <a:endParaRPr sz="1100">
              <a:latin typeface="Lexend"/>
              <a:ea typeface="Lexend"/>
              <a:cs typeface="Lexend"/>
              <a:sym typeface="Lexend"/>
            </a:endParaRPr>
          </a:p>
          <a:p>
            <a:pPr indent="0" lvl="0" marL="0" rtl="0" algn="l">
              <a:spcBef>
                <a:spcPts val="1200"/>
              </a:spcBef>
              <a:spcAft>
                <a:spcPts val="0"/>
              </a:spcAft>
              <a:buNone/>
            </a:pPr>
            <a:r>
              <a:rPr lang="en" sz="1100">
                <a:latin typeface="Lexend"/>
                <a:ea typeface="Lexend"/>
                <a:cs typeface="Lexend"/>
                <a:sym typeface="Lexend"/>
              </a:rPr>
              <a:t>Management overhead: Maintaining multiple clusters increases operational complexity. </a:t>
            </a:r>
            <a:r>
              <a:rPr b="1" lang="en" sz="1100">
                <a:latin typeface="Lexend"/>
                <a:ea typeface="Lexend"/>
                <a:cs typeface="Lexend"/>
                <a:sym typeface="Lexend"/>
              </a:rPr>
              <a:t>(Hard Tenancy)</a:t>
            </a:r>
            <a:endParaRPr sz="1100">
              <a:latin typeface="Lexend"/>
              <a:ea typeface="Lexend"/>
              <a:cs typeface="Lexend"/>
              <a:sym typeface="Lexend"/>
            </a:endParaRPr>
          </a:p>
          <a:p>
            <a:pPr indent="0" lvl="0" marL="0" rtl="0" algn="l">
              <a:spcBef>
                <a:spcPts val="1200"/>
              </a:spcBef>
              <a:spcAft>
                <a:spcPts val="0"/>
              </a:spcAft>
              <a:buClr>
                <a:schemeClr val="dk1"/>
              </a:buClr>
              <a:buSzPct val="100000"/>
              <a:buFont typeface="Arial"/>
              <a:buNone/>
            </a:pPr>
            <a:r>
              <a:rPr lang="en" sz="1100">
                <a:latin typeface="Lexend"/>
                <a:ea typeface="Lexend"/>
                <a:cs typeface="Lexend"/>
                <a:sym typeface="Lexend"/>
              </a:rPr>
              <a:t>Longer Time To Recovery (TTR): Recovering from failures can be slower compared to soft tenancy solutions. </a:t>
            </a:r>
            <a:r>
              <a:rPr b="1" lang="en" sz="1100">
                <a:latin typeface="Lexend"/>
                <a:ea typeface="Lexend"/>
                <a:cs typeface="Lexend"/>
                <a:sym typeface="Lexend"/>
              </a:rPr>
              <a:t>(Hard Tenancy)</a:t>
            </a:r>
            <a:endParaRPr sz="1100">
              <a:latin typeface="Lexend"/>
              <a:ea typeface="Lexend"/>
              <a:cs typeface="Lexend"/>
              <a:sym typeface="Lexend"/>
            </a:endParaRPr>
          </a:p>
          <a:p>
            <a:pPr indent="0" lvl="0" marL="0" rtl="0" algn="l">
              <a:spcBef>
                <a:spcPts val="1200"/>
              </a:spcBef>
              <a:spcAft>
                <a:spcPts val="0"/>
              </a:spcAft>
              <a:buClr>
                <a:schemeClr val="dk1"/>
              </a:buClr>
              <a:buSzPct val="100000"/>
              <a:buFont typeface="Arial"/>
              <a:buNone/>
            </a:pPr>
            <a:r>
              <a:rPr lang="en" sz="1100">
                <a:latin typeface="Lexend"/>
                <a:ea typeface="Lexend"/>
                <a:cs typeface="Lexend"/>
                <a:sym typeface="Lexend"/>
              </a:rPr>
              <a:t>Inherited scheduling issues: Each tenant cluster is subject to the same scheduling challenges as a standard Kubernetes cluster. </a:t>
            </a:r>
            <a:r>
              <a:rPr b="1" lang="en" sz="1100">
                <a:latin typeface="Lexend"/>
                <a:ea typeface="Lexend"/>
                <a:cs typeface="Lexend"/>
                <a:sym typeface="Lexend"/>
              </a:rPr>
              <a:t>(Hard Tenancy)</a:t>
            </a:r>
            <a:endParaRPr sz="1100">
              <a:latin typeface="Lexend"/>
              <a:ea typeface="Lexend"/>
              <a:cs typeface="Lexend"/>
              <a:sym typeface="Lexend"/>
            </a:endParaRPr>
          </a:p>
          <a:p>
            <a:pPr indent="0" lvl="0" marL="0" rtl="0" algn="l">
              <a:spcBef>
                <a:spcPts val="1200"/>
              </a:spcBef>
              <a:spcAft>
                <a:spcPts val="0"/>
              </a:spcAft>
              <a:buClr>
                <a:schemeClr val="dk1"/>
              </a:buClr>
              <a:buSzPct val="100000"/>
              <a:buFont typeface="Arial"/>
              <a:buNone/>
            </a:pPr>
            <a:r>
              <a:rPr lang="en" sz="1100">
                <a:latin typeface="Lexend"/>
                <a:ea typeface="Lexend"/>
                <a:cs typeface="Lexend"/>
                <a:sym typeface="Lexend"/>
              </a:rPr>
              <a:t>Cascading unavailability: Node failures in a multi-tenant setup can render entire tenant clusters unreachable until the affected components (API server, scheduler, etc.) are rescheduled and operational. </a:t>
            </a:r>
            <a:r>
              <a:rPr b="1" lang="en" sz="1100">
                <a:latin typeface="Lexend"/>
                <a:ea typeface="Lexend"/>
                <a:cs typeface="Lexend"/>
                <a:sym typeface="Lexend"/>
              </a:rPr>
              <a:t>(Hard Tenancy)</a:t>
            </a:r>
            <a:endParaRPr sz="1100">
              <a:latin typeface="Lexend"/>
              <a:ea typeface="Lexend"/>
              <a:cs typeface="Lexend"/>
              <a:sym typeface="Lexend"/>
            </a:endParaRPr>
          </a:p>
          <a:p>
            <a:pPr indent="0" lvl="0" marL="0" rtl="0" algn="l">
              <a:spcBef>
                <a:spcPts val="1200"/>
              </a:spcBef>
              <a:spcAft>
                <a:spcPts val="1200"/>
              </a:spcAft>
              <a:buNone/>
            </a:pPr>
            <a:r>
              <a:rPr lang="en" sz="1100">
                <a:latin typeface="Lexend"/>
                <a:ea typeface="Lexend"/>
                <a:cs typeface="Lexend"/>
                <a:sym typeface="Lexend"/>
              </a:rPr>
              <a:t>API limitations: Some Kubernetes API operations may not be fully supported across all tenant clusters. </a:t>
            </a:r>
            <a:r>
              <a:rPr b="1" lang="en" sz="1100">
                <a:latin typeface="Lexend"/>
                <a:ea typeface="Lexend"/>
                <a:cs typeface="Lexend"/>
                <a:sym typeface="Lexend"/>
              </a:rPr>
              <a:t>(Hard Tenancy)</a:t>
            </a:r>
            <a:endParaRPr sz="1100">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7910425" y="-5575"/>
            <a:ext cx="1229100" cy="5143500"/>
          </a:xfrm>
          <a:prstGeom prst="rect">
            <a:avLst/>
          </a:prstGeom>
          <a:solidFill>
            <a:srgbClr val="67B44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B444"/>
              </a:solidFill>
            </a:endParaRPr>
          </a:p>
        </p:txBody>
      </p:sp>
      <p:pic>
        <p:nvPicPr>
          <p:cNvPr id="129" name="Google Shape;129;p21"/>
          <p:cNvPicPr preferRelativeResize="0"/>
          <p:nvPr/>
        </p:nvPicPr>
        <p:blipFill>
          <a:blip r:embed="rId3">
            <a:alphaModFix/>
          </a:blip>
          <a:stretch>
            <a:fillRect/>
          </a:stretch>
        </p:blipFill>
        <p:spPr>
          <a:xfrm>
            <a:off x="222401" y="4538875"/>
            <a:ext cx="1365750" cy="680824"/>
          </a:xfrm>
          <a:prstGeom prst="rect">
            <a:avLst/>
          </a:prstGeom>
          <a:noFill/>
          <a:ln>
            <a:noFill/>
          </a:ln>
        </p:spPr>
      </p:pic>
      <p:pic>
        <p:nvPicPr>
          <p:cNvPr id="130" name="Google Shape;130;p21"/>
          <p:cNvPicPr preferRelativeResize="0"/>
          <p:nvPr/>
        </p:nvPicPr>
        <p:blipFill>
          <a:blip r:embed="rId4">
            <a:alphaModFix/>
          </a:blip>
          <a:stretch>
            <a:fillRect/>
          </a:stretch>
        </p:blipFill>
        <p:spPr>
          <a:xfrm>
            <a:off x="1197201" y="244325"/>
            <a:ext cx="5588000" cy="3352800"/>
          </a:xfrm>
          <a:prstGeom prst="rect">
            <a:avLst/>
          </a:prstGeom>
          <a:noFill/>
          <a:ln>
            <a:noFill/>
          </a:ln>
        </p:spPr>
      </p:pic>
      <p:sp>
        <p:nvSpPr>
          <p:cNvPr id="131" name="Google Shape;131;p21"/>
          <p:cNvSpPr txBox="1"/>
          <p:nvPr/>
        </p:nvSpPr>
        <p:spPr>
          <a:xfrm>
            <a:off x="1197300" y="3700475"/>
            <a:ext cx="55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Lexend"/>
                <a:ea typeface="Lexend"/>
                <a:cs typeface="Lexend"/>
                <a:sym typeface="Lexend"/>
              </a:rPr>
              <a:t>I’ve prepared some examples i would love to demo to us </a:t>
            </a:r>
            <a:r>
              <a:rPr b="1" lang="en" sz="1800">
                <a:solidFill>
                  <a:schemeClr val="dk2"/>
                </a:solidFill>
                <a:latin typeface="Lexend"/>
                <a:ea typeface="Lexend"/>
                <a:cs typeface="Lexend"/>
                <a:sym typeface="Lexend"/>
              </a:rPr>
              <a:t>shortly</a:t>
            </a:r>
            <a:endParaRPr b="1" sz="1800">
              <a:solidFill>
                <a:schemeClr val="dk2"/>
              </a:solidFill>
              <a:latin typeface="Lexend"/>
              <a:ea typeface="Lexend"/>
              <a:cs typeface="Lexend"/>
              <a:sym typeface="Lexend"/>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